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3" r:id="rId3"/>
    <p:sldId id="324" r:id="rId4"/>
    <p:sldId id="349" r:id="rId5"/>
    <p:sldId id="350" r:id="rId6"/>
    <p:sldId id="341" r:id="rId7"/>
    <p:sldId id="351" r:id="rId8"/>
    <p:sldId id="352" r:id="rId9"/>
    <p:sldId id="353" r:id="rId10"/>
    <p:sldId id="354" r:id="rId11"/>
    <p:sldId id="355" r:id="rId12"/>
    <p:sldId id="342" r:id="rId13"/>
    <p:sldId id="374" r:id="rId14"/>
    <p:sldId id="343" r:id="rId15"/>
    <p:sldId id="356" r:id="rId16"/>
    <p:sldId id="357" r:id="rId17"/>
    <p:sldId id="358" r:id="rId18"/>
    <p:sldId id="346" r:id="rId19"/>
    <p:sldId id="360" r:id="rId20"/>
    <p:sldId id="359" r:id="rId21"/>
    <p:sldId id="347" r:id="rId22"/>
    <p:sldId id="344" r:id="rId23"/>
    <p:sldId id="345" r:id="rId24"/>
    <p:sldId id="361" r:id="rId25"/>
    <p:sldId id="362" r:id="rId26"/>
    <p:sldId id="363" r:id="rId27"/>
    <p:sldId id="364" r:id="rId28"/>
    <p:sldId id="365" r:id="rId29"/>
    <p:sldId id="366" r:id="rId30"/>
    <p:sldId id="368" r:id="rId31"/>
    <p:sldId id="367" r:id="rId32"/>
    <p:sldId id="369" r:id="rId33"/>
    <p:sldId id="370" r:id="rId34"/>
    <p:sldId id="371" r:id="rId35"/>
    <p:sldId id="372"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1CF836"/>
    <a:srgbClr val="FA8E9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3013" autoAdjust="0"/>
    <p:restoredTop sz="94579" autoAdjust="0"/>
  </p:normalViewPr>
  <p:slideViewPr>
    <p:cSldViewPr>
      <p:cViewPr>
        <p:scale>
          <a:sx n="70" d="100"/>
          <a:sy n="70" d="100"/>
        </p:scale>
        <p:origin x="-115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descr="national"/>
          <p:cNvPicPr>
            <a:picLocks noChangeAspect="1" noChangeArrowheads="1"/>
          </p:cNvPicPr>
          <p:nvPr userDrawn="1"/>
        </p:nvPicPr>
        <p:blipFill>
          <a:blip r:embed="rId2"/>
          <a:srcRect/>
          <a:stretch>
            <a:fillRect/>
          </a:stretch>
        </p:blipFill>
        <p:spPr bwMode="auto">
          <a:xfrm>
            <a:off x="6553200" y="228600"/>
            <a:ext cx="2178050" cy="700088"/>
          </a:xfrm>
          <a:prstGeom prst="rect">
            <a:avLst/>
          </a:prstGeom>
          <a:noFill/>
          <a:ln w="9525">
            <a:noFill/>
            <a:miter lim="800000"/>
            <a:headEnd/>
            <a:tailEnd/>
          </a:ln>
        </p:spPr>
      </p:pic>
      <p:pic>
        <p:nvPicPr>
          <p:cNvPr id="5" name="Picture 2"/>
          <p:cNvPicPr>
            <a:picLocks noChangeAspect="1" noChangeArrowheads="1"/>
          </p:cNvPicPr>
          <p:nvPr userDrawn="1"/>
        </p:nvPicPr>
        <p:blipFill>
          <a:blip r:embed="rId3"/>
          <a:srcRect/>
          <a:stretch>
            <a:fillRect/>
          </a:stretch>
        </p:blipFill>
        <p:spPr bwMode="auto">
          <a:xfrm>
            <a:off x="685800" y="228600"/>
            <a:ext cx="1066800" cy="9144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6" name="Date Placeholder 3"/>
          <p:cNvSpPr>
            <a:spLocks noGrp="1"/>
          </p:cNvSpPr>
          <p:nvPr>
            <p:ph type="dt" sz="half" idx="10"/>
          </p:nvPr>
        </p:nvSpPr>
        <p:spPr/>
        <p:txBody>
          <a:bodyPr/>
          <a:lstStyle>
            <a:lvl1pPr>
              <a:defRPr/>
            </a:lvl1pPr>
          </a:lstStyle>
          <a:p>
            <a:pPr>
              <a:defRPr/>
            </a:pPr>
            <a:fld id="{113809CF-EB13-4AB9-9B22-0408B304C10B}" type="datetimeFigureOut">
              <a:rPr lang="en-US"/>
              <a:pPr>
                <a:defRPr/>
              </a:pPr>
              <a:t>4/1/2011</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7EF27CA2-DA75-4859-8DBE-99B58A7217E2}"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EA4714D-5C62-47F4-8734-CB6A21B60313}" type="datetimeFigureOut">
              <a:rPr lang="en-US"/>
              <a:pPr>
                <a:defRPr/>
              </a:pPr>
              <a:t>4/1/2011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7AC5CEB-D5CA-4499-9BAE-7E4874336280}"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75732F6-1DFD-4AF7-A280-14BEE94E6465}" type="datetimeFigureOut">
              <a:rPr lang="en-US"/>
              <a:pPr>
                <a:defRPr/>
              </a:pPr>
              <a:t>4/1/2011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415BF2B-C78D-42B4-A3AD-DC1E018878E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457200" y="0"/>
            <a:ext cx="1066800" cy="914400"/>
          </a:xfrm>
          <a:prstGeom prst="rect">
            <a:avLst/>
          </a:prstGeom>
          <a:noFill/>
          <a:ln w="9525">
            <a:noFill/>
            <a:miter lim="800000"/>
            <a:headEnd/>
            <a:tailEnd/>
          </a:ln>
        </p:spPr>
      </p:pic>
      <p:pic>
        <p:nvPicPr>
          <p:cNvPr id="5" name="Picture 1" descr="national"/>
          <p:cNvPicPr>
            <a:picLocks noChangeAspect="1" noChangeArrowheads="1"/>
          </p:cNvPicPr>
          <p:nvPr userDrawn="1"/>
        </p:nvPicPr>
        <p:blipFill>
          <a:blip r:embed="rId3"/>
          <a:srcRect/>
          <a:stretch>
            <a:fillRect/>
          </a:stretch>
        </p:blipFill>
        <p:spPr bwMode="auto">
          <a:xfrm>
            <a:off x="7010400" y="0"/>
            <a:ext cx="1797050" cy="700088"/>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3"/>
          <p:cNvSpPr>
            <a:spLocks noGrp="1"/>
          </p:cNvSpPr>
          <p:nvPr>
            <p:ph type="dt" sz="half" idx="10"/>
          </p:nvPr>
        </p:nvSpPr>
        <p:spPr/>
        <p:txBody>
          <a:bodyPr/>
          <a:lstStyle>
            <a:lvl1pPr>
              <a:defRPr/>
            </a:lvl1pPr>
          </a:lstStyle>
          <a:p>
            <a:pPr>
              <a:defRPr/>
            </a:pPr>
            <a:fld id="{D55B1D87-9192-4BF9-84D7-D1B87340DCA5}" type="datetimeFigureOut">
              <a:rPr lang="en-US"/>
              <a:pPr>
                <a:defRPr/>
              </a:pPr>
              <a:t>4/1/2011</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a:lvl1pPr>
          </a:lstStyle>
          <a:p>
            <a:pPr>
              <a:defRPr/>
            </a:pPr>
            <a:fld id="{FD4B3704-B44D-4B3A-AB53-BA81306137F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8E349CE-E90A-4D91-A51B-1E3A4182EB1C}" type="datetimeFigureOut">
              <a:rPr lang="en-US"/>
              <a:pPr>
                <a:defRPr/>
              </a:pPr>
              <a:t>4/1/2011</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2537E89-B642-477B-BB6A-DC0184890A90}"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151613C4-994D-4C7A-BF0A-ABD4C75C02C1}" type="datetimeFigureOut">
              <a:rPr lang="en-US"/>
              <a:pPr>
                <a:defRPr/>
              </a:pPr>
              <a:t>4/1/2011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9E609B0-1A2C-4B6B-92C4-5DDDB209F4B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D8B35E9-5FB8-4BB4-82BF-C63BBD29E73D}" type="datetimeFigureOut">
              <a:rPr lang="en-US"/>
              <a:pPr>
                <a:defRPr/>
              </a:pPr>
              <a:t>4/1/2011</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2C5D9FE6-6B2C-4838-B3C6-2C388A20F0FD}"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E28DB4D-36A4-474C-8F41-E66D5D1D45B1}" type="datetimeFigureOut">
              <a:rPr lang="en-US"/>
              <a:pPr>
                <a:defRPr/>
              </a:pPr>
              <a:t>4/1/2011</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FB96455-A602-4443-AE35-79F59E93F067}"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148F041-E3BC-44F0-BD75-65C41BCCB12B}" type="datetimeFigureOut">
              <a:rPr lang="en-US"/>
              <a:pPr>
                <a:defRPr/>
              </a:pPr>
              <a:t>4/1/2011</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FA39C3D-007A-4DF9-9FC2-D544163A144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3805439-5C57-452A-98D4-61C4D62EA83D}" type="datetimeFigureOut">
              <a:rPr lang="en-US"/>
              <a:pPr>
                <a:defRPr/>
              </a:pPr>
              <a:t>4/1/2011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EB3DB5C-87D5-44BA-9B0A-236A3C9EE45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62BB04-A11B-4A5E-AE8F-38137FE02BB6}" type="datetimeFigureOut">
              <a:rPr lang="en-US"/>
              <a:pPr>
                <a:defRPr/>
              </a:pPr>
              <a:t>4/1/2011</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151A7A4-EA19-4586-B1FC-7D871C96FF9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F7D9534-2448-47E8-BF30-5BBF4BA606AD}" type="datetimeFigureOut">
              <a:rPr lang="en-US"/>
              <a:pPr>
                <a:defRPr/>
              </a:pPr>
              <a:t>4/1/2011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B6D90D6-467C-4CA1-8134-C3EC9542A91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931" r:id="rId1"/>
    <p:sldLayoutId id="2147483932"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1524000"/>
            <a:ext cx="7772400" cy="2076450"/>
          </a:xfrm>
        </p:spPr>
        <p:txBody>
          <a:bodyPr/>
          <a:lstStyle/>
          <a:p>
            <a:pPr eaLnBrk="1" hangingPunct="1"/>
            <a:r>
              <a:rPr lang="en-US" b="1" dirty="0" smtClean="0">
                <a:solidFill>
                  <a:srgbClr val="0066FF"/>
                </a:solidFill>
              </a:rPr>
              <a:t>Uganda REDD-Plus Readiness Preparation Proposal (R-PP)</a:t>
            </a:r>
            <a:endParaRPr lang="en-GB" b="1" dirty="0" smtClean="0">
              <a:solidFill>
                <a:srgbClr val="0066FF"/>
              </a:solidFill>
            </a:endParaRPr>
          </a:p>
        </p:txBody>
      </p:sp>
      <p:sp>
        <p:nvSpPr>
          <p:cNvPr id="3" name="Subtitle 2"/>
          <p:cNvSpPr>
            <a:spLocks noGrp="1"/>
          </p:cNvSpPr>
          <p:nvPr>
            <p:ph type="subTitle" idx="1"/>
          </p:nvPr>
        </p:nvSpPr>
        <p:spPr>
          <a:xfrm>
            <a:off x="1371600" y="3733800"/>
            <a:ext cx="6400800" cy="2514600"/>
          </a:xfrm>
        </p:spPr>
        <p:txBody>
          <a:bodyPr rtlCol="0">
            <a:normAutofit/>
          </a:bodyPr>
          <a:lstStyle/>
          <a:p>
            <a:pPr eaLnBrk="1" fontAlgn="auto" hangingPunct="1">
              <a:spcAft>
                <a:spcPts val="0"/>
              </a:spcAft>
              <a:buFont typeface="Arial" pitchFamily="34" charset="0"/>
              <a:buNone/>
              <a:defRPr/>
            </a:pPr>
            <a:r>
              <a:rPr lang="en-US" sz="2600" b="1" dirty="0" smtClean="0">
                <a:solidFill>
                  <a:srgbClr val="0066FF"/>
                </a:solidFill>
              </a:rPr>
              <a:t>Presented to the 8</a:t>
            </a:r>
            <a:r>
              <a:rPr lang="en-US" sz="2600" b="1" baseline="30000" dirty="0" smtClean="0">
                <a:solidFill>
                  <a:srgbClr val="0066FF"/>
                </a:solidFill>
              </a:rPr>
              <a:t>th</a:t>
            </a:r>
            <a:r>
              <a:rPr lang="en-US" sz="2600" b="1" dirty="0" smtClean="0">
                <a:solidFill>
                  <a:srgbClr val="0066FF"/>
                </a:solidFill>
              </a:rPr>
              <a:t> Meeting of the Participants Committee of the FCPF in Da Lat, Vietnam</a:t>
            </a:r>
          </a:p>
          <a:p>
            <a:pPr eaLnBrk="1" fontAlgn="auto" hangingPunct="1">
              <a:spcAft>
                <a:spcPts val="0"/>
              </a:spcAft>
              <a:buFont typeface="Arial" pitchFamily="34" charset="0"/>
              <a:buNone/>
              <a:defRPr/>
            </a:pPr>
            <a:r>
              <a:rPr lang="en-US" sz="2600" b="1" dirty="0" smtClean="0">
                <a:solidFill>
                  <a:srgbClr val="0066FF"/>
                </a:solidFill>
              </a:rPr>
              <a:t>March 25, 2010</a:t>
            </a:r>
          </a:p>
          <a:p>
            <a:pPr eaLnBrk="1" fontAlgn="auto" hangingPunct="1">
              <a:spcAft>
                <a:spcPts val="0"/>
              </a:spcAft>
              <a:buFont typeface="Arial" pitchFamily="34" charset="0"/>
              <a:buNone/>
              <a:defRPr/>
            </a:pPr>
            <a:r>
              <a:rPr lang="en-US" sz="2600" b="1" dirty="0" smtClean="0">
                <a:solidFill>
                  <a:srgbClr val="0066FF"/>
                </a:solidFill>
              </a:rPr>
              <a:t>By Xavier Mugumya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0" y="0"/>
            <a:ext cx="5410200" cy="1295400"/>
          </a:xfrm>
        </p:spPr>
        <p:txBody>
          <a:bodyPr/>
          <a:lstStyle/>
          <a:p>
            <a:r>
              <a:rPr lang="en-GB" sz="2700" b="1" dirty="0" smtClean="0"/>
              <a:t>1a. National Readiness (Continued):</a:t>
            </a:r>
            <a:r>
              <a:rPr lang="en-GB" sz="2800" b="1" dirty="0" smtClean="0">
                <a:solidFill>
                  <a:srgbClr val="0066FF"/>
                </a:solidFill>
              </a:rPr>
              <a:t/>
            </a:r>
            <a:br>
              <a:rPr lang="en-GB" sz="2800" b="1" dirty="0" smtClean="0">
                <a:solidFill>
                  <a:srgbClr val="0066FF"/>
                </a:solidFill>
              </a:rPr>
            </a:br>
            <a:r>
              <a:rPr lang="en-GB" sz="2700" b="1" dirty="0" smtClean="0">
                <a:solidFill>
                  <a:srgbClr val="0066FF"/>
                </a:solidFill>
              </a:rPr>
              <a:t>Stakeholders and their roles in R-PP formulation and implementation 2</a:t>
            </a:r>
          </a:p>
        </p:txBody>
      </p:sp>
      <p:graphicFrame>
        <p:nvGraphicFramePr>
          <p:cNvPr id="6" name="Content Placeholder 5"/>
          <p:cNvGraphicFramePr>
            <a:graphicFrameLocks noGrp="1"/>
          </p:cNvGraphicFramePr>
          <p:nvPr>
            <p:ph idx="1"/>
          </p:nvPr>
        </p:nvGraphicFramePr>
        <p:xfrm>
          <a:off x="457200" y="1295400"/>
          <a:ext cx="8229600" cy="5379720"/>
        </p:xfrm>
        <a:graphic>
          <a:graphicData uri="http://schemas.openxmlformats.org/drawingml/2006/table">
            <a:tbl>
              <a:tblPr firstRow="1" bandRow="1">
                <a:tableStyleId>{9D7B26C5-4107-4FEC-AEDC-1716B250A1EF}</a:tableStyleId>
              </a:tblPr>
              <a:tblGrid>
                <a:gridCol w="4114800"/>
                <a:gridCol w="4114800"/>
              </a:tblGrid>
              <a:tr h="370840">
                <a:tc>
                  <a:txBody>
                    <a:bodyPr/>
                    <a:lstStyle/>
                    <a:p>
                      <a:pPr marL="0" marR="0">
                        <a:lnSpc>
                          <a:spcPct val="115000"/>
                        </a:lnSpc>
                        <a:spcBef>
                          <a:spcPts val="0"/>
                        </a:spcBef>
                        <a:spcAft>
                          <a:spcPts val="0"/>
                        </a:spcAft>
                      </a:pPr>
                      <a:r>
                        <a:rPr lang="en-GB" sz="1600" dirty="0">
                          <a:solidFill>
                            <a:srgbClr val="0066FF"/>
                          </a:solidFill>
                        </a:rPr>
                        <a:t>INSTITUTION</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1600" dirty="0" smtClean="0">
                          <a:solidFill>
                            <a:srgbClr val="0066FF"/>
                          </a:solidFill>
                        </a:rPr>
                        <a:t>SUMMARY OF THE MANDATE/ROLES</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lnSpc>
                          <a:spcPct val="115000"/>
                        </a:lnSpc>
                        <a:spcBef>
                          <a:spcPts val="0"/>
                        </a:spcBef>
                        <a:spcAft>
                          <a:spcPts val="0"/>
                        </a:spcAft>
                      </a:pPr>
                      <a:r>
                        <a:rPr lang="en-GB" sz="1600" dirty="0">
                          <a:solidFill>
                            <a:srgbClr val="0066FF"/>
                          </a:solidFill>
                        </a:rPr>
                        <a:t>Stakeholders</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None/>
                      </a:pPr>
                      <a:r>
                        <a:rPr lang="en-US" sz="1600" dirty="0" smtClean="0">
                          <a:solidFill>
                            <a:srgbClr val="0066FF"/>
                          </a:solidFill>
                          <a:latin typeface="Calibri"/>
                          <a:ea typeface="Calibri"/>
                          <a:cs typeface="Times New Roman"/>
                        </a:rPr>
                        <a:t>Participating in implementation</a:t>
                      </a:r>
                      <a:r>
                        <a:rPr lang="en-US" sz="1600" baseline="0" dirty="0" smtClean="0">
                          <a:solidFill>
                            <a:srgbClr val="0066FF"/>
                          </a:solidFill>
                          <a:latin typeface="Calibri"/>
                          <a:ea typeface="Calibri"/>
                          <a:cs typeface="Times New Roman"/>
                        </a:rPr>
                        <a:t>  processes</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dirty="0">
                          <a:solidFill>
                            <a:srgbClr val="0066FF"/>
                          </a:solidFill>
                        </a:rPr>
                        <a:t>The National Policy Committee on Environment (Legal organ established in 1995 under the Environment Act of Uganda (Cap 153))</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solidFill>
                            <a:srgbClr val="0066FF"/>
                          </a:solidFill>
                          <a:latin typeface="Calibri"/>
                          <a:ea typeface="Calibri"/>
                          <a:cs typeface="Times New Roman"/>
                        </a:rPr>
                        <a:t>Help to harmonize  policies; provide functional</a:t>
                      </a:r>
                      <a:r>
                        <a:rPr lang="en-US" sz="1600" baseline="0" dirty="0" smtClean="0">
                          <a:solidFill>
                            <a:srgbClr val="0066FF"/>
                          </a:solidFill>
                          <a:latin typeface="Calibri"/>
                          <a:ea typeface="Calibri"/>
                          <a:cs typeface="Times New Roman"/>
                        </a:rPr>
                        <a:t> linkage with the executive and cause smooth integration of REDD-plus in Development plan</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dirty="0">
                          <a:solidFill>
                            <a:srgbClr val="0066FF"/>
                          </a:solidFill>
                        </a:rPr>
                        <a:t>Ministry of Water and Environment </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GB" sz="1800" kern="1200" dirty="0" smtClean="0">
                          <a:solidFill>
                            <a:schemeClr val="tx1"/>
                          </a:solidFill>
                          <a:latin typeface="+mn-lt"/>
                          <a:ea typeface="+mn-ea"/>
                          <a:cs typeface="+mn-cs"/>
                        </a:rPr>
                        <a:t>Supervision, co-ordination and reporting</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lnSpc>
                          <a:spcPct val="115000"/>
                        </a:lnSpc>
                        <a:spcBef>
                          <a:spcPts val="0"/>
                        </a:spcBef>
                        <a:spcAft>
                          <a:spcPts val="0"/>
                        </a:spcAft>
                      </a:pPr>
                      <a:r>
                        <a:rPr lang="en-GB" sz="1600">
                          <a:solidFill>
                            <a:srgbClr val="0066FF"/>
                          </a:solidFill>
                        </a:rPr>
                        <a:t>Forestry Sector Support Department (FSSD) serving as National REDD-Plus Focal Point</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1800" b="1" kern="1200" dirty="0" smtClean="0">
                          <a:solidFill>
                            <a:schemeClr val="tx1"/>
                          </a:solidFill>
                          <a:latin typeface="+mn-lt"/>
                          <a:ea typeface="+mn-ea"/>
                          <a:cs typeface="+mn-cs"/>
                        </a:rPr>
                        <a:t>Implements  mandate of the Lead Ministry;</a:t>
                      </a:r>
                      <a:r>
                        <a:rPr lang="en-GB" sz="1800" b="1" kern="1200" baseline="0" dirty="0" smtClean="0">
                          <a:solidFill>
                            <a:schemeClr val="tx1"/>
                          </a:solidFill>
                          <a:latin typeface="+mn-lt"/>
                          <a:ea typeface="+mn-ea"/>
                          <a:cs typeface="+mn-cs"/>
                        </a:rPr>
                        <a:t>  hosts the focal point for REDD</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a:solidFill>
                            <a:srgbClr val="0066FF"/>
                          </a:solidFill>
                        </a:rPr>
                        <a:t>National Technical Committee</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solidFill>
                            <a:srgbClr val="0066FF"/>
                          </a:solidFill>
                          <a:latin typeface="Calibri"/>
                          <a:ea typeface="Calibri"/>
                          <a:cs typeface="Times New Roman"/>
                        </a:rPr>
                        <a:t>Replaces the current REDD-plus</a:t>
                      </a:r>
                      <a:r>
                        <a:rPr lang="en-US" sz="1600" baseline="0" dirty="0" smtClean="0">
                          <a:solidFill>
                            <a:srgbClr val="0066FF"/>
                          </a:solidFill>
                          <a:latin typeface="Calibri"/>
                          <a:ea typeface="Calibri"/>
                          <a:cs typeface="Times New Roman"/>
                        </a:rPr>
                        <a:t> </a:t>
                      </a:r>
                      <a:r>
                        <a:rPr lang="en-US" sz="1600" dirty="0" smtClean="0">
                          <a:solidFill>
                            <a:srgbClr val="0066FF"/>
                          </a:solidFill>
                          <a:latin typeface="Calibri"/>
                          <a:ea typeface="Calibri"/>
                          <a:cs typeface="Times New Roman"/>
                        </a:rPr>
                        <a:t>Working Group</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a:solidFill>
                            <a:srgbClr val="0066FF"/>
                          </a:solidFill>
                        </a:rPr>
                        <a:t>Implementing  institutions</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None/>
                      </a:pPr>
                      <a:r>
                        <a:rPr lang="en-US" sz="1600" dirty="0" smtClean="0">
                          <a:solidFill>
                            <a:srgbClr val="0066FF"/>
                          </a:solidFill>
                          <a:latin typeface="Calibri"/>
                          <a:ea typeface="Calibri"/>
                          <a:cs typeface="Times New Roman"/>
                        </a:rPr>
                        <a:t>Participate on Committee but also implement as assigned</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1000"/>
                        </a:spcAft>
                      </a:pPr>
                      <a:r>
                        <a:rPr lang="en-GB" sz="1600" dirty="0">
                          <a:solidFill>
                            <a:srgbClr val="0066FF"/>
                          </a:solidFill>
                        </a:rPr>
                        <a:t>Task </a:t>
                      </a:r>
                      <a:r>
                        <a:rPr lang="en-GB" sz="1600" dirty="0" smtClean="0">
                          <a:solidFill>
                            <a:srgbClr val="0066FF"/>
                          </a:solidFill>
                        </a:rPr>
                        <a:t>Forces (five theme based task forces)</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solidFill>
                            <a:srgbClr val="0066FF"/>
                          </a:solidFill>
                          <a:latin typeface="Calibri"/>
                          <a:ea typeface="Calibri"/>
                          <a:cs typeface="Times New Roman"/>
                        </a:rPr>
                        <a:t>Provide in-house expertise</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a:solidFill>
                            <a:srgbClr val="0066FF"/>
                          </a:solidFill>
                        </a:rPr>
                        <a:t>Coordination Coordination and supervisions responsibility of the Lead Ministry</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None/>
                      </a:pPr>
                      <a:r>
                        <a:rPr lang="en-US" sz="1600" dirty="0" smtClean="0">
                          <a:solidFill>
                            <a:srgbClr val="0066FF"/>
                          </a:solidFill>
                          <a:latin typeface="Calibri"/>
                          <a:ea typeface="Calibri"/>
                          <a:cs typeface="Times New Roman"/>
                        </a:rPr>
                        <a:t>Executive functions (MoWE); within the framework</a:t>
                      </a:r>
                      <a:r>
                        <a:rPr lang="en-US" sz="1600" baseline="0" dirty="0" smtClean="0">
                          <a:solidFill>
                            <a:srgbClr val="0066FF"/>
                          </a:solidFill>
                          <a:latin typeface="Calibri"/>
                          <a:ea typeface="Calibri"/>
                          <a:cs typeface="Times New Roman"/>
                        </a:rPr>
                        <a:t> of  multi-sector approach</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indent="0">
                        <a:lnSpc>
                          <a:spcPct val="115000"/>
                        </a:lnSpc>
                        <a:spcBef>
                          <a:spcPts val="0"/>
                        </a:spcBef>
                        <a:spcAft>
                          <a:spcPts val="0"/>
                        </a:spcAft>
                      </a:pPr>
                      <a:r>
                        <a:rPr lang="en-GB" sz="1600">
                          <a:solidFill>
                            <a:srgbClr val="0066FF"/>
                          </a:solidFill>
                        </a:rPr>
                        <a:t>Policy level Coordination and supervision by REDD-Plus Steering Committee</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1600" dirty="0" smtClean="0">
                          <a:solidFill>
                            <a:srgbClr val="0066FF"/>
                          </a:solidFill>
                          <a:latin typeface="Calibri"/>
                          <a:ea typeface="Calibri"/>
                          <a:cs typeface="Times New Roman"/>
                        </a:rPr>
                        <a:t>Will be done by the National Level Steering committee </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228600" marR="0" indent="-228600">
                        <a:lnSpc>
                          <a:spcPct val="115000"/>
                        </a:lnSpc>
                        <a:spcBef>
                          <a:spcPts val="0"/>
                        </a:spcBef>
                        <a:spcAft>
                          <a:spcPts val="0"/>
                        </a:spcAft>
                      </a:pPr>
                      <a:r>
                        <a:rPr lang="en-GB" sz="1600">
                          <a:solidFill>
                            <a:srgbClr val="0066FF"/>
                          </a:solidFill>
                        </a:rPr>
                        <a:t>REDD-Plus Steering Committee</a:t>
                      </a:r>
                      <a:endParaRPr lang="en-US" sz="160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smtClean="0">
                          <a:solidFill>
                            <a:srgbClr val="0066FF"/>
                          </a:solidFill>
                          <a:latin typeface="Calibri"/>
                          <a:ea typeface="Calibri"/>
                          <a:cs typeface="Times New Roman"/>
                        </a:rPr>
                        <a:t>Provide strategic direction</a:t>
                      </a:r>
                      <a:endParaRPr lang="en-US" sz="1600"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0" y="0"/>
            <a:ext cx="5410200" cy="1295400"/>
          </a:xfrm>
        </p:spPr>
        <p:txBody>
          <a:bodyPr/>
          <a:lstStyle/>
          <a:p>
            <a:r>
              <a:rPr lang="en-GB" sz="2700" dirty="0" smtClean="0"/>
              <a:t>1 b. Stakeholder Consultation and Participation  during R-PP formulation:</a:t>
            </a:r>
            <a:endParaRPr lang="en-GB" sz="2700" b="1" dirty="0" smtClean="0"/>
          </a:p>
        </p:txBody>
      </p:sp>
      <p:graphicFrame>
        <p:nvGraphicFramePr>
          <p:cNvPr id="7" name="Table 6"/>
          <p:cNvGraphicFramePr>
            <a:graphicFrameLocks noGrp="1"/>
          </p:cNvGraphicFramePr>
          <p:nvPr/>
        </p:nvGraphicFramePr>
        <p:xfrm>
          <a:off x="228600" y="1365931"/>
          <a:ext cx="8458200" cy="5248229"/>
        </p:xfrm>
        <a:graphic>
          <a:graphicData uri="http://schemas.openxmlformats.org/drawingml/2006/table">
            <a:tbl>
              <a:tblPr>
                <a:tableStyleId>{C4B1156A-380E-4F78-BDF5-A606A8083BF9}</a:tableStyleId>
              </a:tblPr>
              <a:tblGrid>
                <a:gridCol w="3124200"/>
                <a:gridCol w="5334000"/>
              </a:tblGrid>
              <a:tr h="195041">
                <a:tc>
                  <a:txBody>
                    <a:bodyPr/>
                    <a:lstStyle/>
                    <a:p>
                      <a:pPr marL="0" marR="0">
                        <a:spcBef>
                          <a:spcPts val="0"/>
                        </a:spcBef>
                        <a:spcAft>
                          <a:spcPts val="0"/>
                        </a:spcAft>
                      </a:pPr>
                      <a:r>
                        <a:rPr lang="en-US" sz="1600" dirty="0">
                          <a:solidFill>
                            <a:srgbClr val="0066FF"/>
                          </a:solidFill>
                        </a:rPr>
                        <a:t>ASPECT OF CONSULTATION</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solidFill>
                            <a:srgbClr val="0066FF"/>
                          </a:solidFill>
                        </a:rPr>
                        <a:t>REMARKS</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0082">
                <a:tc>
                  <a:txBody>
                    <a:bodyPr/>
                    <a:lstStyle/>
                    <a:p>
                      <a:pPr marL="0" marR="0">
                        <a:spcBef>
                          <a:spcPts val="0"/>
                        </a:spcBef>
                        <a:spcAft>
                          <a:spcPts val="0"/>
                        </a:spcAft>
                      </a:pPr>
                      <a:r>
                        <a:rPr lang="en-US" sz="1600" dirty="0">
                          <a:solidFill>
                            <a:srgbClr val="0066FF"/>
                          </a:solidFill>
                        </a:rPr>
                        <a:t>REDD Working Group</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solidFill>
                            <a:srgbClr val="0066FF"/>
                          </a:solidFill>
                        </a:rPr>
                        <a:t>The RWG met more than 12 times from March 2010 to February 2011</a:t>
                      </a:r>
                      <a:endParaRPr lang="en-US" sz="160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5041">
                <a:tc>
                  <a:txBody>
                    <a:bodyPr/>
                    <a:lstStyle/>
                    <a:p>
                      <a:pPr marL="0" marR="0">
                        <a:spcBef>
                          <a:spcPts val="0"/>
                        </a:spcBef>
                        <a:spcAft>
                          <a:spcPts val="0"/>
                        </a:spcAft>
                      </a:pPr>
                      <a:r>
                        <a:rPr lang="en-US" sz="1600" dirty="0">
                          <a:solidFill>
                            <a:srgbClr val="0066FF"/>
                          </a:solidFill>
                        </a:rPr>
                        <a:t>REDD-Plus Steering Committee</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solidFill>
                            <a:srgbClr val="0066FF"/>
                          </a:solidFill>
                        </a:rPr>
                        <a:t>REDD-Plus Steering Committee met at least 3 times</a:t>
                      </a:r>
                      <a:endParaRPr lang="en-US" sz="160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6239">
                <a:tc rowSpan="3">
                  <a:txBody>
                    <a:bodyPr/>
                    <a:lstStyle/>
                    <a:p>
                      <a:pPr marL="0" marR="0">
                        <a:spcBef>
                          <a:spcPts val="0"/>
                        </a:spcBef>
                        <a:spcAft>
                          <a:spcPts val="0"/>
                        </a:spcAft>
                      </a:pPr>
                      <a:r>
                        <a:rPr lang="en-US" sz="1600" dirty="0">
                          <a:solidFill>
                            <a:srgbClr val="0066FF"/>
                          </a:solidFill>
                        </a:rPr>
                        <a:t>Stakeholder consultations (Nearly 2,500 people representing 7 different categories of stakeholders were directly consulted)</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66FF"/>
                          </a:solidFill>
                        </a:rPr>
                        <a:t>Region and Area of Focus</a:t>
                      </a:r>
                      <a:endParaRPr lang="en-US" sz="1600" dirty="0">
                        <a:solidFill>
                          <a:srgbClr val="0066FF"/>
                        </a:solidFill>
                        <a:latin typeface="+mn-lt"/>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07596">
                <a:tc vMerge="1">
                  <a:txBody>
                    <a:bodyPr/>
                    <a:lstStyle/>
                    <a:p>
                      <a:pPr marL="0" marR="0">
                        <a:spcBef>
                          <a:spcPts val="0"/>
                        </a:spcBef>
                        <a:spcAft>
                          <a:spcPts val="0"/>
                        </a:spcAft>
                      </a:pPr>
                      <a:endParaRPr lang="en-US" sz="1600" dirty="0">
                        <a:latin typeface="Calibri"/>
                        <a:ea typeface="Calibri"/>
                        <a:cs typeface="Times New Roman"/>
                      </a:endParaRPr>
                    </a:p>
                  </a:txBody>
                  <a:tcPr marL="39670" marR="39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DE4D0"/>
                    </a:solidFill>
                  </a:tcPr>
                </a:tc>
                <a:tc>
                  <a:txBody>
                    <a:bodyPr/>
                    <a:lstStyle/>
                    <a:p>
                      <a:pPr marL="342900" marR="0" lvl="0" indent="-342900">
                        <a:spcBef>
                          <a:spcPts val="0"/>
                        </a:spcBef>
                        <a:spcAft>
                          <a:spcPts val="0"/>
                        </a:spcAft>
                        <a:buFont typeface="+mj-lt"/>
                        <a:buAutoNum type="alphaLcParenR"/>
                      </a:pPr>
                      <a:r>
                        <a:rPr lang="en-US" sz="1600" dirty="0" smtClean="0">
                          <a:solidFill>
                            <a:srgbClr val="0066FF"/>
                          </a:solidFill>
                        </a:rPr>
                        <a:t>National</a:t>
                      </a:r>
                    </a:p>
                    <a:p>
                      <a:pPr marL="342900" marR="0" lvl="0" indent="-342900">
                        <a:spcBef>
                          <a:spcPts val="0"/>
                        </a:spcBef>
                        <a:spcAft>
                          <a:spcPts val="0"/>
                        </a:spcAft>
                        <a:buFont typeface="+mj-lt"/>
                        <a:buAutoNum type="alphaLcParenR"/>
                      </a:pPr>
                      <a:r>
                        <a:rPr lang="en-US" sz="1600" dirty="0" smtClean="0">
                          <a:solidFill>
                            <a:srgbClr val="0066FF"/>
                          </a:solidFill>
                        </a:rPr>
                        <a:t>Regional (Eastern, Northern , Western, Central)</a:t>
                      </a:r>
                    </a:p>
                    <a:p>
                      <a:pPr marL="342900" marR="0" lvl="0" indent="-342900">
                        <a:spcBef>
                          <a:spcPts val="0"/>
                        </a:spcBef>
                        <a:spcAft>
                          <a:spcPts val="0"/>
                        </a:spcAft>
                        <a:buFont typeface="+mj-lt"/>
                        <a:buAutoNum type="alphaLcParenR"/>
                      </a:pPr>
                      <a:r>
                        <a:rPr lang="en-US" sz="1600" dirty="0" smtClean="0">
                          <a:solidFill>
                            <a:srgbClr val="0066FF"/>
                          </a:solidFill>
                        </a:rPr>
                        <a:t>Special Groups (Charcoal, firewood, pole, dealers, etc)</a:t>
                      </a:r>
                    </a:p>
                    <a:p>
                      <a:pPr marL="342900" marR="0" lvl="0" indent="-342900">
                        <a:spcBef>
                          <a:spcPts val="0"/>
                        </a:spcBef>
                        <a:spcAft>
                          <a:spcPts val="0"/>
                        </a:spcAft>
                        <a:buFont typeface="+mj-lt"/>
                        <a:buAutoNum type="alphaLcParenR"/>
                      </a:pPr>
                      <a:r>
                        <a:rPr lang="en-US" sz="1600" dirty="0" smtClean="0">
                          <a:solidFill>
                            <a:srgbClr val="0066FF"/>
                          </a:solidFill>
                        </a:rPr>
                        <a:t>Forest Dependent People 1(Nakapiripirit, Moroto, Kotido and Abim districts  of Karamoja </a:t>
                      </a:r>
                    </a:p>
                    <a:p>
                      <a:pPr marL="342900" marR="0" indent="-342900" algn="l" defTabSz="914400" rtl="0" eaLnBrk="1" fontAlgn="auto" latinLnBrk="0" hangingPunct="1">
                        <a:lnSpc>
                          <a:spcPct val="100000"/>
                        </a:lnSpc>
                        <a:spcBef>
                          <a:spcPts val="0"/>
                        </a:spcBef>
                        <a:spcAft>
                          <a:spcPts val="0"/>
                        </a:spcAft>
                        <a:buClrTx/>
                        <a:buSzTx/>
                        <a:buFont typeface="+mj-lt"/>
                        <a:buAutoNum type="alphaLcParenR"/>
                        <a:tabLst/>
                        <a:defRPr/>
                      </a:pPr>
                      <a:r>
                        <a:rPr lang="en-US" sz="1600" dirty="0" smtClean="0">
                          <a:solidFill>
                            <a:srgbClr val="0066FF"/>
                          </a:solidFill>
                        </a:rPr>
                        <a:t>Forest Dependent People 2(</a:t>
                      </a:r>
                      <a:r>
                        <a:rPr lang="en-US" sz="1600" dirty="0" err="1" smtClean="0">
                          <a:solidFill>
                            <a:srgbClr val="0066FF"/>
                          </a:solidFill>
                        </a:rPr>
                        <a:t>Abatwa</a:t>
                      </a:r>
                      <a:r>
                        <a:rPr lang="en-US" sz="1600" dirty="0" smtClean="0">
                          <a:solidFill>
                            <a:srgbClr val="0066FF"/>
                          </a:solidFill>
                        </a:rPr>
                        <a:t>) of South West and Western Uganda </a:t>
                      </a:r>
                    </a:p>
                    <a:p>
                      <a:pPr marL="342900" marR="0" indent="-342900" algn="l" defTabSz="914400" rtl="0" eaLnBrk="1" fontAlgn="auto" latinLnBrk="0" hangingPunct="1">
                        <a:lnSpc>
                          <a:spcPct val="100000"/>
                        </a:lnSpc>
                        <a:spcBef>
                          <a:spcPts val="0"/>
                        </a:spcBef>
                        <a:spcAft>
                          <a:spcPts val="0"/>
                        </a:spcAft>
                        <a:buClrTx/>
                        <a:buSzTx/>
                        <a:buFont typeface="+mj-lt"/>
                        <a:buAutoNum type="alphaLcParenR"/>
                        <a:tabLst/>
                        <a:defRPr/>
                      </a:pPr>
                      <a:r>
                        <a:rPr lang="en-US" sz="1600" dirty="0" smtClean="0">
                          <a:solidFill>
                            <a:srgbClr val="0066FF"/>
                          </a:solidFill>
                        </a:rPr>
                        <a:t>Forest Dependent People 3(Benet) Mt Elgon area</a:t>
                      </a:r>
                    </a:p>
                    <a:p>
                      <a:pPr marL="342900" marR="0" indent="-342900" algn="l" defTabSz="914400" rtl="0" eaLnBrk="1" fontAlgn="auto" latinLnBrk="0" hangingPunct="1">
                        <a:lnSpc>
                          <a:spcPct val="100000"/>
                        </a:lnSpc>
                        <a:spcBef>
                          <a:spcPts val="0"/>
                        </a:spcBef>
                        <a:spcAft>
                          <a:spcPts val="0"/>
                        </a:spcAft>
                        <a:buClrTx/>
                        <a:buSzTx/>
                        <a:buFont typeface="+mj-lt"/>
                        <a:buAutoNum type="alphaLcParenR"/>
                        <a:tabLst/>
                        <a:defRPr/>
                      </a:pPr>
                      <a:r>
                        <a:rPr lang="en-US" sz="1600" dirty="0" smtClean="0">
                          <a:solidFill>
                            <a:srgbClr val="0066FF"/>
                          </a:solidFill>
                        </a:rPr>
                        <a:t>Community level Stakeholders (South-western, Central, Eastern, Northern, North-west)</a:t>
                      </a:r>
                      <a:endParaRPr lang="en-US" sz="1600" dirty="0">
                        <a:solidFill>
                          <a:srgbClr val="0066FF"/>
                        </a:solidFill>
                        <a:latin typeface="+mn-lt"/>
                      </a:endParaRPr>
                    </a:p>
                  </a:txBody>
                  <a:tcPr marL="52894" marR="52894" marT="26447" marB="2644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5266">
                <a:tc vMerge="1">
                  <a:txBody>
                    <a:bodyPr/>
                    <a:lstStyle/>
                    <a:p>
                      <a:pPr marL="0" marR="0">
                        <a:spcBef>
                          <a:spcPts val="0"/>
                        </a:spcBef>
                        <a:spcAft>
                          <a:spcPts val="0"/>
                        </a:spcAft>
                      </a:pPr>
                      <a:endParaRPr lang="en-US" sz="1600" dirty="0">
                        <a:latin typeface="Calibri"/>
                        <a:ea typeface="Calibri"/>
                        <a:cs typeface="Times New Roman"/>
                      </a:endParaRPr>
                    </a:p>
                  </a:txBody>
                  <a:tcPr marL="39670" marR="396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4D0"/>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solidFill>
                            <a:srgbClr val="0066FF"/>
                          </a:solidFill>
                        </a:rPr>
                        <a:t>National (Policy, Development Partners)</a:t>
                      </a:r>
                      <a:endParaRPr lang="en-US" sz="1600" dirty="0">
                        <a:solidFill>
                          <a:srgbClr val="0066FF"/>
                        </a:solidFill>
                        <a:latin typeface="+mn-lt"/>
                      </a:endParaRPr>
                    </a:p>
                  </a:txBody>
                  <a:tcPr marL="52894" marR="52894" marT="26447" marB="2644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2390">
                <a:tc>
                  <a:txBody>
                    <a:bodyPr/>
                    <a:lstStyle/>
                    <a:p>
                      <a:pPr marL="0" marR="0">
                        <a:spcBef>
                          <a:spcPts val="0"/>
                        </a:spcBef>
                        <a:spcAft>
                          <a:spcPts val="0"/>
                        </a:spcAft>
                      </a:pP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66FF"/>
                          </a:solidFill>
                        </a:rPr>
                        <a:t>Media and Publicity </a:t>
                      </a:r>
                      <a:endParaRPr lang="en-US" sz="1600" dirty="0">
                        <a:solidFill>
                          <a:srgbClr val="0066FF"/>
                        </a:solidFill>
                        <a:latin typeface="+mn-lt"/>
                      </a:endParaRPr>
                    </a:p>
                  </a:txBody>
                  <a:tcPr marL="52894" marR="52894" marT="26447" marB="2644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0082">
                <a:tc>
                  <a:txBody>
                    <a:bodyPr/>
                    <a:lstStyle/>
                    <a:p>
                      <a:pPr marL="0" marR="0">
                        <a:spcBef>
                          <a:spcPts val="0"/>
                        </a:spcBef>
                        <a:spcAft>
                          <a:spcPts val="0"/>
                        </a:spcAft>
                      </a:pPr>
                      <a:r>
                        <a:rPr lang="en-US" sz="1600" dirty="0">
                          <a:solidFill>
                            <a:srgbClr val="0066FF"/>
                          </a:solidFill>
                        </a:rPr>
                        <a:t>National Stakeholders meeting to Validate the R-PP</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solidFill>
                            <a:srgbClr val="0066FF"/>
                          </a:solidFill>
                        </a:rPr>
                        <a:t>One meeting national stakeholders to validate the draft R-PP</a:t>
                      </a:r>
                      <a:endParaRPr lang="en-US" sz="1600" dirty="0">
                        <a:solidFill>
                          <a:srgbClr val="0066FF"/>
                        </a:solidFill>
                        <a:latin typeface="+mn-lt"/>
                        <a:ea typeface="Calibri"/>
                        <a:cs typeface="Times New Roman"/>
                      </a:endParaRPr>
                    </a:p>
                  </a:txBody>
                  <a:tcPr marL="39670" marR="396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600200" y="0"/>
            <a:ext cx="5410200" cy="1219200"/>
          </a:xfrm>
        </p:spPr>
        <p:txBody>
          <a:bodyPr/>
          <a:lstStyle/>
          <a:p>
            <a:r>
              <a:rPr lang="en-GB" sz="1600" dirty="0" smtClean="0"/>
              <a:t>1 b. Consultation and Participation  during R-PP Implementation</a:t>
            </a:r>
          </a:p>
        </p:txBody>
      </p:sp>
      <p:graphicFrame>
        <p:nvGraphicFramePr>
          <p:cNvPr id="4" name="Content Placeholder 3"/>
          <p:cNvGraphicFramePr>
            <a:graphicFrameLocks noGrp="1"/>
          </p:cNvGraphicFramePr>
          <p:nvPr>
            <p:ph idx="1"/>
          </p:nvPr>
        </p:nvGraphicFramePr>
        <p:xfrm>
          <a:off x="152400" y="1066800"/>
          <a:ext cx="8763000" cy="5523484"/>
        </p:xfrm>
        <a:graphic>
          <a:graphicData uri="http://schemas.openxmlformats.org/drawingml/2006/table">
            <a:tbl>
              <a:tblPr firstRow="1" bandRow="1">
                <a:tableStyleId>{5C22544A-7EE6-4342-B048-85BDC9FD1C3A}</a:tableStyleId>
              </a:tblPr>
              <a:tblGrid>
                <a:gridCol w="1866194"/>
                <a:gridCol w="6896806"/>
              </a:tblGrid>
              <a:tr h="370840">
                <a:tc>
                  <a:txBody>
                    <a:bodyPr/>
                    <a:lstStyle/>
                    <a:p>
                      <a:pPr marL="0" marR="0">
                        <a:lnSpc>
                          <a:spcPct val="115000"/>
                        </a:lnSpc>
                        <a:spcBef>
                          <a:spcPts val="0"/>
                        </a:spcBef>
                        <a:spcAft>
                          <a:spcPts val="1000"/>
                        </a:spcAft>
                      </a:pPr>
                      <a:r>
                        <a:rPr lang="en-GB" sz="1400" b="1" dirty="0">
                          <a:latin typeface="Calibri"/>
                          <a:ea typeface="Times New Roman"/>
                          <a:cs typeface="Calibri"/>
                        </a:rPr>
                        <a:t>ASPECT</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1000"/>
                        </a:spcAft>
                      </a:pPr>
                      <a:r>
                        <a:rPr lang="en-GB" sz="1400" b="1" dirty="0">
                          <a:latin typeface="Calibri"/>
                          <a:ea typeface="Times New Roman"/>
                          <a:cs typeface="Calibri"/>
                        </a:rPr>
                        <a:t>REMARKS</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lnSpc>
                          <a:spcPct val="115000"/>
                        </a:lnSpc>
                        <a:spcBef>
                          <a:spcPts val="0"/>
                        </a:spcBef>
                        <a:spcAft>
                          <a:spcPts val="1000"/>
                        </a:spcAft>
                      </a:pPr>
                      <a:r>
                        <a:rPr lang="en-GB" sz="1400" b="1" dirty="0">
                          <a:latin typeface="Calibri"/>
                          <a:ea typeface="Times New Roman"/>
                          <a:cs typeface="Calibri"/>
                        </a:rPr>
                        <a:t>Uganda shall develop a Consultations and Outreach Plan (REDD-C&amp;P).</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342900" marR="0" lvl="0" indent="-342900">
                        <a:lnSpc>
                          <a:spcPct val="115000"/>
                        </a:lnSpc>
                        <a:spcBef>
                          <a:spcPts val="0"/>
                        </a:spcBef>
                        <a:spcAft>
                          <a:spcPts val="0"/>
                        </a:spcAft>
                        <a:buFont typeface="+mj-lt"/>
                        <a:buAutoNum type="alphaLcParenR"/>
                      </a:pPr>
                      <a:r>
                        <a:rPr lang="en-GB" sz="1400" dirty="0" smtClean="0">
                          <a:latin typeface="Calibri"/>
                          <a:ea typeface="Calibri"/>
                          <a:cs typeface="Calibri"/>
                        </a:rPr>
                        <a:t>REDD+ Strategies </a:t>
                      </a:r>
                      <a:r>
                        <a:rPr lang="en-GB" sz="1400" dirty="0">
                          <a:latin typeface="Calibri"/>
                          <a:ea typeface="Calibri"/>
                          <a:cs typeface="Calibri"/>
                        </a:rPr>
                        <a:t>and implementation framework informed by stakeholder’s views and contributions.  </a:t>
                      </a:r>
                      <a:endParaRPr lang="en-US" sz="1400" dirty="0">
                        <a:latin typeface="Calibri"/>
                        <a:ea typeface="Calibri"/>
                        <a:cs typeface="Times New Roman"/>
                      </a:endParaRPr>
                    </a:p>
                    <a:p>
                      <a:pPr marL="342900" marR="0" lvl="0" indent="-342900">
                        <a:lnSpc>
                          <a:spcPct val="115000"/>
                        </a:lnSpc>
                        <a:spcBef>
                          <a:spcPts val="0"/>
                        </a:spcBef>
                        <a:spcAft>
                          <a:spcPts val="0"/>
                        </a:spcAft>
                        <a:buFont typeface="+mj-lt"/>
                        <a:buAutoNum type="alphaLcParenR"/>
                      </a:pPr>
                      <a:r>
                        <a:rPr lang="en-GB" sz="1400" dirty="0" smtClean="0">
                          <a:latin typeface="+mn-lt"/>
                          <a:ea typeface="Calibri"/>
                          <a:cs typeface="Calibri"/>
                        </a:rPr>
                        <a:t>REDD+ </a:t>
                      </a:r>
                      <a:r>
                        <a:rPr lang="en-GB" sz="1400" dirty="0" smtClean="0">
                          <a:latin typeface="Calibri"/>
                          <a:ea typeface="Calibri"/>
                          <a:cs typeface="Calibri"/>
                        </a:rPr>
                        <a:t>implementation </a:t>
                      </a:r>
                      <a:r>
                        <a:rPr lang="en-GB" sz="1400" dirty="0">
                          <a:latin typeface="Calibri"/>
                          <a:ea typeface="Calibri"/>
                          <a:cs typeface="Calibri"/>
                        </a:rPr>
                        <a:t>progress known and monitored by stakeholders</a:t>
                      </a:r>
                      <a:endParaRPr lang="en-US" sz="1400" dirty="0">
                        <a:latin typeface="Calibri"/>
                        <a:ea typeface="Calibri"/>
                        <a:cs typeface="Times New Roman"/>
                      </a:endParaRPr>
                    </a:p>
                    <a:p>
                      <a:pPr marL="342900" marR="0" lvl="0" indent="-342900">
                        <a:lnSpc>
                          <a:spcPct val="115000"/>
                        </a:lnSpc>
                        <a:spcBef>
                          <a:spcPts val="0"/>
                        </a:spcBef>
                        <a:spcAft>
                          <a:spcPts val="0"/>
                        </a:spcAft>
                        <a:buFont typeface="+mj-lt"/>
                        <a:buAutoNum type="alphaLcParenR"/>
                      </a:pPr>
                      <a:r>
                        <a:rPr lang="en-GB" sz="1400" dirty="0" smtClean="0">
                          <a:latin typeface="+mn-lt"/>
                          <a:ea typeface="Calibri"/>
                          <a:cs typeface="Calibri"/>
                        </a:rPr>
                        <a:t>REDD+ </a:t>
                      </a:r>
                      <a:r>
                        <a:rPr lang="en-GB" sz="1400" dirty="0" smtClean="0">
                          <a:latin typeface="Calibri"/>
                          <a:ea typeface="Calibri"/>
                          <a:cs typeface="Calibri"/>
                        </a:rPr>
                        <a:t>Plus </a:t>
                      </a:r>
                      <a:r>
                        <a:rPr lang="en-GB" sz="1400" dirty="0">
                          <a:latin typeface="Calibri"/>
                          <a:ea typeface="Calibri"/>
                          <a:cs typeface="Calibri"/>
                        </a:rPr>
                        <a:t>benefits accessible by stakeholders across sectors and at all levels. </a:t>
                      </a:r>
                      <a:endParaRPr lang="en-US" sz="1400" dirty="0">
                        <a:latin typeface="Calibri"/>
                        <a:ea typeface="Calibri"/>
                        <a:cs typeface="Times New Roman"/>
                      </a:endParaRPr>
                    </a:p>
                    <a:p>
                      <a:pPr marL="342900" marR="0" lvl="0" indent="-342900">
                        <a:lnSpc>
                          <a:spcPct val="115000"/>
                        </a:lnSpc>
                        <a:spcBef>
                          <a:spcPts val="0"/>
                        </a:spcBef>
                        <a:spcAft>
                          <a:spcPts val="0"/>
                        </a:spcAft>
                        <a:buFont typeface="+mj-lt"/>
                        <a:buAutoNum type="alphaLcParenR"/>
                      </a:pPr>
                      <a:r>
                        <a:rPr lang="en-GB" sz="1400" dirty="0" smtClean="0">
                          <a:latin typeface="+mn-lt"/>
                          <a:ea typeface="Calibri"/>
                          <a:cs typeface="Calibri"/>
                        </a:rPr>
                        <a:t>REDD+ </a:t>
                      </a:r>
                      <a:r>
                        <a:rPr lang="en-GB" sz="1400" dirty="0" smtClean="0">
                          <a:latin typeface="Calibri"/>
                          <a:ea typeface="Calibri"/>
                          <a:cs typeface="Calibri"/>
                        </a:rPr>
                        <a:t>Strategy </a:t>
                      </a:r>
                      <a:r>
                        <a:rPr lang="en-GB" sz="1400" dirty="0">
                          <a:latin typeface="Calibri"/>
                          <a:ea typeface="Calibri"/>
                          <a:cs typeface="Calibri"/>
                        </a:rPr>
                        <a:t>contributes towards national development priorities and the MDGs. </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370840">
                <a:tc>
                  <a:txBody>
                    <a:bodyPr/>
                    <a:lstStyle/>
                    <a:p>
                      <a:pPr marL="0" marR="0">
                        <a:lnSpc>
                          <a:spcPct val="115000"/>
                        </a:lnSpc>
                        <a:spcBef>
                          <a:spcPts val="0"/>
                        </a:spcBef>
                        <a:spcAft>
                          <a:spcPts val="1000"/>
                        </a:spcAft>
                      </a:pPr>
                      <a:r>
                        <a:rPr lang="en-GB" sz="1400" b="1" dirty="0">
                          <a:latin typeface="Calibri"/>
                          <a:ea typeface="Times New Roman"/>
                          <a:cs typeface="Calibri"/>
                        </a:rPr>
                        <a:t>We propose to develop an Awareness and Communication Strategy (RACS)</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342900" marR="0" lvl="0" indent="-342900">
                        <a:lnSpc>
                          <a:spcPct val="115000"/>
                        </a:lnSpc>
                        <a:spcBef>
                          <a:spcPts val="0"/>
                        </a:spcBef>
                        <a:spcAft>
                          <a:spcPts val="0"/>
                        </a:spcAft>
                        <a:buFont typeface="+mj-lt"/>
                        <a:buAutoNum type="alphaLcParenR"/>
                      </a:pPr>
                      <a:r>
                        <a:rPr lang="en-GB" sz="1400" dirty="0" smtClean="0">
                          <a:latin typeface="Calibri"/>
                          <a:ea typeface="Calibri"/>
                          <a:cs typeface="Calibri"/>
                        </a:rPr>
                        <a:t>To </a:t>
                      </a:r>
                      <a:r>
                        <a:rPr lang="en-GB" sz="1400" dirty="0">
                          <a:latin typeface="Calibri"/>
                          <a:ea typeface="Calibri"/>
                          <a:cs typeface="Calibri"/>
                        </a:rPr>
                        <a:t>raise public and stakeholder awareness of REDD-Plus and R - PP Process.</a:t>
                      </a:r>
                      <a:endParaRPr lang="en-US" sz="1400" dirty="0">
                        <a:latin typeface="Calibri"/>
                        <a:ea typeface="Calibri"/>
                        <a:cs typeface="Times New Roman"/>
                      </a:endParaRPr>
                    </a:p>
                    <a:p>
                      <a:pPr marL="342900" marR="0" lvl="0" indent="-342900">
                        <a:lnSpc>
                          <a:spcPct val="115000"/>
                        </a:lnSpc>
                        <a:spcBef>
                          <a:spcPts val="0"/>
                        </a:spcBef>
                        <a:spcAft>
                          <a:spcPts val="0"/>
                        </a:spcAft>
                        <a:buFont typeface="+mj-lt"/>
                        <a:buAutoNum type="alphaLcParenR"/>
                      </a:pPr>
                      <a:r>
                        <a:rPr lang="en-GB" sz="1400" dirty="0" smtClean="0">
                          <a:latin typeface="Calibri"/>
                          <a:ea typeface="Calibri"/>
                          <a:cs typeface="Calibri"/>
                        </a:rPr>
                        <a:t>To </a:t>
                      </a:r>
                      <a:r>
                        <a:rPr lang="en-GB" sz="1400" dirty="0">
                          <a:latin typeface="Calibri"/>
                          <a:ea typeface="Calibri"/>
                          <a:cs typeface="Calibri"/>
                        </a:rPr>
                        <a:t>mobilize stakeholder’s involvement in the REDD-Plus Strategy development and Implementation.</a:t>
                      </a:r>
                      <a:endParaRPr lang="en-US" sz="1400" dirty="0">
                        <a:latin typeface="Calibri"/>
                        <a:ea typeface="Calibri"/>
                        <a:cs typeface="Times New Roman"/>
                      </a:endParaRPr>
                    </a:p>
                    <a:p>
                      <a:pPr marL="342900" marR="0" lvl="0" indent="-342900">
                        <a:lnSpc>
                          <a:spcPct val="115000"/>
                        </a:lnSpc>
                        <a:spcBef>
                          <a:spcPts val="0"/>
                        </a:spcBef>
                        <a:spcAft>
                          <a:spcPts val="0"/>
                        </a:spcAft>
                        <a:buFont typeface="+mj-lt"/>
                        <a:buAutoNum type="alphaLcParenR"/>
                      </a:pPr>
                      <a:r>
                        <a:rPr lang="en-GB" sz="1400" dirty="0" smtClean="0">
                          <a:latin typeface="Calibri"/>
                          <a:ea typeface="Calibri"/>
                          <a:cs typeface="Calibri"/>
                        </a:rPr>
                        <a:t>To </a:t>
                      </a:r>
                      <a:r>
                        <a:rPr lang="en-GB" sz="1400" dirty="0">
                          <a:latin typeface="Calibri"/>
                          <a:ea typeface="Calibri"/>
                          <a:cs typeface="Calibri"/>
                        </a:rPr>
                        <a:t>communicate to the Stakeholders on Uganda’s preparations for “becoming” Ready for REDD-Plus. </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370840">
                <a:tc>
                  <a:txBody>
                    <a:bodyPr/>
                    <a:lstStyle/>
                    <a:p>
                      <a:pPr marL="0" marR="0">
                        <a:lnSpc>
                          <a:spcPct val="115000"/>
                        </a:lnSpc>
                        <a:spcBef>
                          <a:spcPts val="0"/>
                        </a:spcBef>
                        <a:spcAft>
                          <a:spcPts val="1000"/>
                        </a:spcAft>
                      </a:pPr>
                      <a:r>
                        <a:rPr lang="en-GB" sz="1400" b="1" dirty="0">
                          <a:latin typeface="Calibri"/>
                          <a:ea typeface="Times New Roman"/>
                          <a:cs typeface="Calibri"/>
                        </a:rPr>
                        <a:t>The Consultations and </a:t>
                      </a:r>
                      <a:r>
                        <a:rPr lang="en-GB" sz="1400" b="1" dirty="0" smtClean="0">
                          <a:latin typeface="Calibri"/>
                          <a:ea typeface="Times New Roman"/>
                          <a:cs typeface="Calibri"/>
                        </a:rPr>
                        <a:t>Feedback</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gn="just">
                        <a:lnSpc>
                          <a:spcPct val="115000"/>
                        </a:lnSpc>
                        <a:spcBef>
                          <a:spcPts val="0"/>
                        </a:spcBef>
                        <a:spcAft>
                          <a:spcPts val="1000"/>
                        </a:spcAft>
                        <a:buFont typeface="Symbol"/>
                        <a:buChar char=""/>
                      </a:pPr>
                      <a:r>
                        <a:rPr lang="en-GB" sz="1400" dirty="0">
                          <a:latin typeface="Calibri"/>
                          <a:ea typeface="Calibri"/>
                          <a:cs typeface="Calibri"/>
                        </a:rPr>
                        <a:t>Views generated from consultations shall be analyzed and incorporated into the REDD-Plus Strategies. </a:t>
                      </a:r>
                      <a:endParaRPr lang="en-US" sz="14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400" b="0" dirty="0">
                          <a:solidFill>
                            <a:srgbClr val="0066FF"/>
                          </a:solidFill>
                          <a:latin typeface="Cambria"/>
                          <a:ea typeface="Times New Roman"/>
                          <a:cs typeface="Times New Roman"/>
                        </a:rPr>
                        <a:t>Conflict resolution and grievances management system during R-PP implementation</a:t>
                      </a:r>
                      <a:endParaRPr lang="en-US" sz="14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marR="0" lvl="0" indent="-285750">
                        <a:lnSpc>
                          <a:spcPct val="115000"/>
                        </a:lnSpc>
                        <a:spcBef>
                          <a:spcPts val="0"/>
                        </a:spcBef>
                        <a:spcAft>
                          <a:spcPts val="0"/>
                        </a:spcAft>
                        <a:buFont typeface="+mj-lt"/>
                        <a:buAutoNum type="alphaLcPeriod"/>
                      </a:pPr>
                      <a:r>
                        <a:rPr lang="en-GB" sz="1400" b="1" dirty="0" smtClean="0">
                          <a:solidFill>
                            <a:srgbClr val="0066FF"/>
                          </a:solidFill>
                          <a:latin typeface="Calibri"/>
                          <a:ea typeface="Calibri"/>
                          <a:cs typeface="Times New Roman"/>
                        </a:rPr>
                        <a:t>Ensuring that all factors that may hinder successful implementation of REDD-Plus in Uganda are pointed out and remedies identified.</a:t>
                      </a:r>
                      <a:endParaRPr lang="en-US" sz="1400" b="1" dirty="0" smtClean="0">
                        <a:solidFill>
                          <a:srgbClr val="0066FF"/>
                        </a:solidFill>
                        <a:latin typeface="Calibri"/>
                        <a:ea typeface="Calibri"/>
                        <a:cs typeface="Times New Roman"/>
                      </a:endParaRPr>
                    </a:p>
                    <a:p>
                      <a:pPr marL="285750" marR="0" lvl="0" indent="-285750">
                        <a:lnSpc>
                          <a:spcPct val="115000"/>
                        </a:lnSpc>
                        <a:spcBef>
                          <a:spcPts val="0"/>
                        </a:spcBef>
                        <a:spcAft>
                          <a:spcPts val="0"/>
                        </a:spcAft>
                        <a:buFont typeface="+mj-lt"/>
                        <a:buAutoNum type="alphaLcPeriod"/>
                      </a:pPr>
                      <a:r>
                        <a:rPr lang="en-GB" sz="1400" b="1" dirty="0" smtClean="0">
                          <a:solidFill>
                            <a:srgbClr val="0066FF"/>
                          </a:solidFill>
                          <a:latin typeface="Calibri"/>
                          <a:ea typeface="Calibri"/>
                          <a:cs typeface="Times New Roman"/>
                        </a:rPr>
                        <a:t>Measures </a:t>
                      </a:r>
                      <a:r>
                        <a:rPr lang="en-GB" sz="1400" b="1" dirty="0">
                          <a:solidFill>
                            <a:srgbClr val="0066FF"/>
                          </a:solidFill>
                          <a:latin typeface="Calibri"/>
                          <a:ea typeface="Calibri"/>
                          <a:cs typeface="Times New Roman"/>
                        </a:rPr>
                        <a:t>for detecting and predicting, preventing emergence or minimizing escalation of conflicts and grievances.</a:t>
                      </a:r>
                      <a:endParaRPr lang="en-US" sz="1400" b="1" dirty="0">
                        <a:solidFill>
                          <a:srgbClr val="0066FF"/>
                        </a:solidFill>
                        <a:latin typeface="Calibri"/>
                        <a:ea typeface="Calibri"/>
                        <a:cs typeface="Times New Roman"/>
                      </a:endParaRPr>
                    </a:p>
                    <a:p>
                      <a:pPr marL="285750" marR="0" lvl="0" indent="-285750">
                        <a:lnSpc>
                          <a:spcPct val="115000"/>
                        </a:lnSpc>
                        <a:spcBef>
                          <a:spcPts val="0"/>
                        </a:spcBef>
                        <a:spcAft>
                          <a:spcPts val="0"/>
                        </a:spcAft>
                        <a:buFont typeface="+mj-lt"/>
                        <a:buAutoNum type="alphaLcPeriod"/>
                      </a:pPr>
                      <a:r>
                        <a:rPr lang="en-GB" sz="1400" b="1" dirty="0">
                          <a:solidFill>
                            <a:srgbClr val="0066FF"/>
                          </a:solidFill>
                          <a:latin typeface="Calibri"/>
                          <a:ea typeface="Calibri"/>
                          <a:cs typeface="Times New Roman"/>
                        </a:rPr>
                        <a:t>Capacity and systems for conflicts resolution and grievances management, including strengthening the application of existing conflict resolutions and grievances management systems.</a:t>
                      </a:r>
                      <a:endParaRPr lang="en-US" sz="1400" b="1" dirty="0">
                        <a:solidFill>
                          <a:srgbClr val="0066FF"/>
                        </a:solidFill>
                        <a:latin typeface="Calibri"/>
                        <a:ea typeface="Calibri"/>
                        <a:cs typeface="Times New Roman"/>
                      </a:endParaRPr>
                    </a:p>
                    <a:p>
                      <a:pPr marL="285750" marR="0" lvl="0" indent="-285750">
                        <a:lnSpc>
                          <a:spcPct val="115000"/>
                        </a:lnSpc>
                        <a:spcBef>
                          <a:spcPts val="0"/>
                        </a:spcBef>
                        <a:spcAft>
                          <a:spcPts val="0"/>
                        </a:spcAft>
                        <a:buFont typeface="+mj-lt"/>
                        <a:buAutoNum type="alphaLcPeriod"/>
                      </a:pPr>
                      <a:r>
                        <a:rPr lang="en-GB" sz="1400" b="1" dirty="0">
                          <a:solidFill>
                            <a:srgbClr val="0066FF"/>
                          </a:solidFill>
                          <a:latin typeface="Calibri"/>
                          <a:ea typeface="Calibri"/>
                          <a:cs typeface="Times New Roman"/>
                        </a:rPr>
                        <a:t>Safeguarding REDD-Plus investments. </a:t>
                      </a:r>
                      <a:endParaRPr lang="en-US" sz="1400" b="1" dirty="0">
                        <a:solidFill>
                          <a:srgbClr val="0066FF"/>
                        </a:solidFill>
                        <a:latin typeface="Calibri"/>
                        <a:ea typeface="Calibri"/>
                        <a:cs typeface="Times New Roman"/>
                      </a:endParaRPr>
                    </a:p>
                    <a:p>
                      <a:pPr marL="285750" marR="0" lvl="0" indent="-285750">
                        <a:lnSpc>
                          <a:spcPct val="115000"/>
                        </a:lnSpc>
                        <a:spcBef>
                          <a:spcPts val="0"/>
                        </a:spcBef>
                        <a:spcAft>
                          <a:spcPts val="0"/>
                        </a:spcAft>
                        <a:buFont typeface="+mj-lt"/>
                        <a:buAutoNum type="alphaLcPeriod"/>
                      </a:pPr>
                      <a:r>
                        <a:rPr lang="en-GB" sz="1400" b="1" dirty="0">
                          <a:solidFill>
                            <a:srgbClr val="0066FF"/>
                          </a:solidFill>
                          <a:latin typeface="Calibri"/>
                          <a:ea typeface="Calibri"/>
                          <a:cs typeface="Times New Roman"/>
                        </a:rPr>
                        <a:t>Establishing a multi-stakeholder neutral or independent conflict resolution mechanism. </a:t>
                      </a:r>
                      <a:endParaRPr lang="en-US" sz="1400" b="1" dirty="0">
                        <a:solidFill>
                          <a:srgbClr val="0066FF"/>
                        </a:solidFill>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smtClean="0">
                <a:solidFill>
                  <a:srgbClr val="FF0000"/>
                </a:solidFill>
              </a:rPr>
              <a:t>Uganda R-PP </a:t>
            </a:r>
            <a:br>
              <a:rPr lang="en-GB" sz="2800" b="1" dirty="0" smtClean="0">
                <a:solidFill>
                  <a:srgbClr val="FF0000"/>
                </a:solidFill>
              </a:rPr>
            </a:br>
            <a:r>
              <a:rPr lang="en-GB" sz="2800" b="1" dirty="0" smtClean="0">
                <a:solidFill>
                  <a:srgbClr val="FF0000"/>
                </a:solidFill>
              </a:rPr>
              <a:t>Implementation Coordination and Supervision Structure</a:t>
            </a:r>
            <a:endParaRPr lang="en-US" sz="2800" b="1" dirty="0">
              <a:solidFill>
                <a:srgbClr val="FF0000"/>
              </a:solidFill>
            </a:endParaRPr>
          </a:p>
        </p:txBody>
      </p:sp>
      <p:sp>
        <p:nvSpPr>
          <p:cNvPr id="1026" name="Rectangle 2"/>
          <p:cNvSpPr>
            <a:spLocks noChangeArrowheads="1"/>
          </p:cNvSpPr>
          <p:nvPr/>
        </p:nvSpPr>
        <p:spPr bwMode="auto">
          <a:xfrm>
            <a:off x="3705225" y="2878138"/>
            <a:ext cx="2165350" cy="625475"/>
          </a:xfrm>
          <a:prstGeom prst="rect">
            <a:avLst/>
          </a:prstGeom>
          <a:gradFill rotWithShape="0">
            <a:gsLst>
              <a:gs pos="0">
                <a:srgbClr val="C2D69B"/>
              </a:gs>
              <a:gs pos="50000">
                <a:srgbClr val="EAF1DD"/>
              </a:gs>
              <a:gs pos="100000">
                <a:srgbClr val="C2D69B"/>
              </a:gs>
            </a:gsLst>
            <a:lin ang="18900000" scaled="1"/>
          </a:gradFill>
          <a:ln w="12700">
            <a:solidFill>
              <a:srgbClr val="C2D69B"/>
            </a:solidFill>
            <a:miter lim="800000"/>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cs typeface="Arial" pitchFamily="34" charset="0"/>
              </a:rPr>
              <a:t>Lead Institution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cs typeface="Arial" pitchFamily="34" charset="0"/>
              </a:rPr>
              <a:t>(Ministry responsible for Forestry)</a:t>
            </a:r>
            <a:endParaRPr kumimoji="0" lang="en-US" sz="1100" b="0" i="0" u="none" strike="noStrike" cap="none" normalizeH="0" baseline="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Oval 3"/>
          <p:cNvSpPr>
            <a:spLocks noChangeArrowheads="1"/>
          </p:cNvSpPr>
          <p:nvPr/>
        </p:nvSpPr>
        <p:spPr bwMode="auto">
          <a:xfrm>
            <a:off x="4070350" y="3438525"/>
            <a:ext cx="1433513" cy="571500"/>
          </a:xfrm>
          <a:prstGeom prst="ellipse">
            <a:avLst/>
          </a:prstGeom>
          <a:solidFill>
            <a:srgbClr val="9BBB59"/>
          </a:solidFill>
          <a:ln w="38100">
            <a:solidFill>
              <a:srgbClr val="F2F2F2"/>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900" b="0" i="0" u="none" strike="noStrike" cap="none" normalizeH="0" baseline="0" smtClean="0">
                <a:ln>
                  <a:noFill/>
                </a:ln>
                <a:solidFill>
                  <a:schemeClr val="tx1"/>
                </a:solidFill>
                <a:effectLst/>
                <a:latin typeface="Calibri" pitchFamily="34" charset="0"/>
                <a:cs typeface="Arial" pitchFamily="34" charset="0"/>
              </a:rPr>
              <a:t>National Focal Point/ Secretariat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AutoShape 4"/>
          <p:cNvSpPr>
            <a:spLocks noChangeArrowheads="1"/>
          </p:cNvSpPr>
          <p:nvPr/>
        </p:nvSpPr>
        <p:spPr bwMode="auto">
          <a:xfrm>
            <a:off x="1423988" y="5053013"/>
            <a:ext cx="995362" cy="1042987"/>
          </a:xfrm>
          <a:prstGeom prst="roundRect">
            <a:avLst>
              <a:gd name="adj" fmla="val 16667"/>
            </a:avLst>
          </a:prstGeom>
          <a:gradFill rotWithShape="0">
            <a:gsLst>
              <a:gs pos="0">
                <a:srgbClr val="666666"/>
              </a:gs>
              <a:gs pos="50000">
                <a:srgbClr val="CCCCCC"/>
              </a:gs>
              <a:gs pos="100000">
                <a:srgbClr val="666666"/>
              </a:gs>
            </a:gsLst>
            <a:lin ang="189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Implementing Institutions</a:t>
            </a:r>
            <a:endParaRPr kumimoji="0" lang="en-US" sz="800" b="0" i="0" u="none" strike="noStrike" cap="none" normalizeH="0" baseline="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1" i="1" u="none" strike="noStrike" cap="none" normalizeH="0" baseline="0" smtClean="0">
                <a:ln>
                  <a:noFill/>
                </a:ln>
                <a:solidFill>
                  <a:schemeClr val="tx1"/>
                </a:solidFill>
                <a:effectLst/>
                <a:latin typeface="Calibri" pitchFamily="34" charset="0"/>
                <a:cs typeface="Arial" pitchFamily="34" charset="0"/>
              </a:rPr>
              <a:t>(</a:t>
            </a:r>
            <a:r>
              <a:rPr kumimoji="0" lang="en-US" sz="600" b="1" i="1" u="none" strike="noStrike" cap="none" normalizeH="0" baseline="0" smtClean="0">
                <a:ln>
                  <a:noFill/>
                </a:ln>
                <a:solidFill>
                  <a:schemeClr val="tx1"/>
                </a:solidFill>
                <a:effectLst/>
                <a:latin typeface="Calibri" pitchFamily="34" charset="0"/>
                <a:cs typeface="Arial" pitchFamily="34" charset="0"/>
              </a:rPr>
              <a:t>to be selected when REDD Strategy is completed.)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AutoShape 5"/>
          <p:cNvSpPr>
            <a:spLocks noChangeArrowheads="1"/>
          </p:cNvSpPr>
          <p:nvPr/>
        </p:nvSpPr>
        <p:spPr bwMode="auto">
          <a:xfrm>
            <a:off x="2608263" y="5053013"/>
            <a:ext cx="914400" cy="1042987"/>
          </a:xfrm>
          <a:prstGeom prst="roundRect">
            <a:avLst>
              <a:gd name="adj" fmla="val 16667"/>
            </a:avLst>
          </a:prstGeom>
          <a:gradFill rotWithShape="0">
            <a:gsLst>
              <a:gs pos="0">
                <a:srgbClr val="666666"/>
              </a:gs>
              <a:gs pos="50000">
                <a:srgbClr val="CCCCCC"/>
              </a:gs>
              <a:gs pos="100000">
                <a:srgbClr val="666666"/>
              </a:gs>
            </a:gsLst>
            <a:lin ang="189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Implementing Institutions</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a:t>
            </a:r>
            <a:r>
              <a:rPr kumimoji="0" lang="en-US" sz="600" b="0" i="0" u="none" strike="noStrike" cap="none" normalizeH="0" baseline="0" smtClean="0">
                <a:ln>
                  <a:noFill/>
                </a:ln>
                <a:solidFill>
                  <a:schemeClr val="tx1"/>
                </a:solidFill>
                <a:effectLst/>
                <a:latin typeface="Calibri" pitchFamily="34" charset="0"/>
                <a:cs typeface="Arial" pitchFamily="34" charset="0"/>
              </a:rPr>
              <a:t>to be selected when REDD Strategy is completed.)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AutoShape 6"/>
          <p:cNvSpPr>
            <a:spLocks noChangeArrowheads="1"/>
          </p:cNvSpPr>
          <p:nvPr/>
        </p:nvSpPr>
        <p:spPr bwMode="auto">
          <a:xfrm>
            <a:off x="3817938" y="5053013"/>
            <a:ext cx="914400" cy="1042987"/>
          </a:xfrm>
          <a:prstGeom prst="roundRect">
            <a:avLst>
              <a:gd name="adj" fmla="val 16667"/>
            </a:avLst>
          </a:prstGeom>
          <a:gradFill rotWithShape="0">
            <a:gsLst>
              <a:gs pos="0">
                <a:srgbClr val="666666"/>
              </a:gs>
              <a:gs pos="50000">
                <a:srgbClr val="CCCCCC"/>
              </a:gs>
              <a:gs pos="100000">
                <a:srgbClr val="666666"/>
              </a:gs>
            </a:gsLst>
            <a:lin ang="189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Implementing Institutions</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a:t>
            </a:r>
            <a:r>
              <a:rPr kumimoji="0" lang="en-US" sz="600" b="0" i="0" u="none" strike="noStrike" cap="none" normalizeH="0" baseline="0" smtClean="0">
                <a:ln>
                  <a:noFill/>
                </a:ln>
                <a:solidFill>
                  <a:schemeClr val="tx1"/>
                </a:solidFill>
                <a:effectLst/>
                <a:latin typeface="Calibri" pitchFamily="34" charset="0"/>
                <a:cs typeface="Arial" pitchFamily="34" charset="0"/>
              </a:rPr>
              <a:t>to be selected when REDD Strategy is completed.)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AutoShape 7"/>
          <p:cNvSpPr>
            <a:spLocks noChangeArrowheads="1"/>
          </p:cNvSpPr>
          <p:nvPr/>
        </p:nvSpPr>
        <p:spPr bwMode="auto">
          <a:xfrm>
            <a:off x="4956175" y="5053013"/>
            <a:ext cx="914400" cy="1042987"/>
          </a:xfrm>
          <a:prstGeom prst="roundRect">
            <a:avLst>
              <a:gd name="adj" fmla="val 16667"/>
            </a:avLst>
          </a:prstGeom>
          <a:gradFill rotWithShape="0">
            <a:gsLst>
              <a:gs pos="0">
                <a:srgbClr val="666666"/>
              </a:gs>
              <a:gs pos="50000">
                <a:srgbClr val="CCCCCC"/>
              </a:gs>
              <a:gs pos="100000">
                <a:srgbClr val="666666"/>
              </a:gs>
            </a:gsLst>
            <a:lin ang="189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Implementing Institutions</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a:t>
            </a:r>
            <a:r>
              <a:rPr kumimoji="0" lang="en-US" sz="600" b="0" i="0" u="none" strike="noStrike" cap="none" normalizeH="0" baseline="0" smtClean="0">
                <a:ln>
                  <a:noFill/>
                </a:ln>
                <a:solidFill>
                  <a:schemeClr val="tx1"/>
                </a:solidFill>
                <a:effectLst/>
                <a:latin typeface="Calibri" pitchFamily="34" charset="0"/>
                <a:cs typeface="Arial" pitchFamily="34" charset="0"/>
              </a:rPr>
              <a:t>to be selected when REDD Strategy is completed.)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AutoShape 8"/>
          <p:cNvSpPr>
            <a:spLocks noChangeArrowheads="1"/>
          </p:cNvSpPr>
          <p:nvPr/>
        </p:nvSpPr>
        <p:spPr bwMode="auto">
          <a:xfrm>
            <a:off x="6142038" y="5103813"/>
            <a:ext cx="914400" cy="992187"/>
          </a:xfrm>
          <a:prstGeom prst="roundRect">
            <a:avLst>
              <a:gd name="adj" fmla="val 16667"/>
            </a:avLst>
          </a:prstGeom>
          <a:gradFill rotWithShape="0">
            <a:gsLst>
              <a:gs pos="0">
                <a:srgbClr val="666666"/>
              </a:gs>
              <a:gs pos="50000">
                <a:srgbClr val="CCCCCC"/>
              </a:gs>
              <a:gs pos="100000">
                <a:srgbClr val="666666"/>
              </a:gs>
            </a:gsLst>
            <a:lin ang="189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Implementing Institutions</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dirty="0" smtClean="0">
                <a:ln>
                  <a:noFill/>
                </a:ln>
                <a:solidFill>
                  <a:schemeClr val="tx1"/>
                </a:solidFill>
                <a:effectLst/>
                <a:latin typeface="Calibri" pitchFamily="34" charset="0"/>
                <a:cs typeface="Arial" pitchFamily="34" charset="0"/>
              </a:rPr>
              <a:t>(</a:t>
            </a:r>
            <a:r>
              <a:rPr kumimoji="0" lang="en-US" sz="600" b="0" i="0" u="none" strike="noStrike" cap="none" normalizeH="0" baseline="0" dirty="0" smtClean="0">
                <a:ln>
                  <a:noFill/>
                </a:ln>
                <a:solidFill>
                  <a:schemeClr val="tx1"/>
                </a:solidFill>
                <a:effectLst/>
                <a:latin typeface="Calibri" pitchFamily="34" charset="0"/>
                <a:cs typeface="Arial" pitchFamily="34" charset="0"/>
              </a:rPr>
              <a:t>to be selected when REDD Strategy is completed.)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033" name="AutoShape 9"/>
          <p:cNvCxnSpPr>
            <a:cxnSpLocks noChangeShapeType="1"/>
          </p:cNvCxnSpPr>
          <p:nvPr/>
        </p:nvCxnSpPr>
        <p:spPr bwMode="auto">
          <a:xfrm flipH="1">
            <a:off x="1684338" y="4652963"/>
            <a:ext cx="5076825" cy="57150"/>
          </a:xfrm>
          <a:prstGeom prst="straightConnector1">
            <a:avLst/>
          </a:prstGeom>
          <a:noFill/>
          <a:ln w="9525">
            <a:solidFill>
              <a:srgbClr val="000000"/>
            </a:solidFill>
            <a:round/>
            <a:headEnd/>
            <a:tailEnd/>
          </a:ln>
        </p:spPr>
      </p:cxnSp>
      <p:sp>
        <p:nvSpPr>
          <p:cNvPr id="1034" name="AutoShape 10"/>
          <p:cNvSpPr>
            <a:spLocks noChangeArrowheads="1"/>
          </p:cNvSpPr>
          <p:nvPr/>
        </p:nvSpPr>
        <p:spPr bwMode="auto">
          <a:xfrm>
            <a:off x="3629025" y="1746250"/>
            <a:ext cx="1874838" cy="838200"/>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chemeClr val="tx1"/>
                </a:solidFill>
                <a:effectLst/>
                <a:latin typeface="Calibri" pitchFamily="34" charset="0"/>
                <a:cs typeface="Arial" pitchFamily="34" charset="0"/>
              </a:rPr>
              <a:t>NATIONAL POLICY COMMITTEE ON ENVIRONMENT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Oval 11"/>
          <p:cNvSpPr>
            <a:spLocks noChangeArrowheads="1"/>
          </p:cNvSpPr>
          <p:nvPr/>
        </p:nvSpPr>
        <p:spPr bwMode="auto">
          <a:xfrm>
            <a:off x="1266825" y="2876550"/>
            <a:ext cx="1714500" cy="62547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000" b="0" i="0" u="none" strike="noStrike" cap="none" normalizeH="0" baseline="0" smtClean="0">
                <a:ln>
                  <a:noFill/>
                </a:ln>
                <a:solidFill>
                  <a:schemeClr val="tx1"/>
                </a:solidFill>
                <a:effectLst/>
                <a:latin typeface="Calibri" pitchFamily="34" charset="0"/>
                <a:cs typeface="Arial" pitchFamily="34" charset="0"/>
              </a:rPr>
              <a:t>REDD Steering Committee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Oval 12"/>
          <p:cNvSpPr>
            <a:spLocks noChangeArrowheads="1"/>
          </p:cNvSpPr>
          <p:nvPr/>
        </p:nvSpPr>
        <p:spPr bwMode="auto">
          <a:xfrm>
            <a:off x="1219200" y="3790950"/>
            <a:ext cx="1914525" cy="608013"/>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900" b="0" i="0" u="none" strike="noStrike" cap="none" normalizeH="0" baseline="0" smtClean="0">
                <a:ln>
                  <a:noFill/>
                </a:ln>
                <a:solidFill>
                  <a:schemeClr val="tx1"/>
                </a:solidFill>
                <a:effectLst/>
                <a:latin typeface="Calibri" pitchFamily="34" charset="0"/>
                <a:cs typeface="Arial" pitchFamily="34" charset="0"/>
              </a:rPr>
              <a:t>National Technical Committee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Oval 13"/>
          <p:cNvSpPr>
            <a:spLocks noChangeArrowheads="1"/>
          </p:cNvSpPr>
          <p:nvPr/>
        </p:nvSpPr>
        <p:spPr bwMode="auto">
          <a:xfrm>
            <a:off x="5648325" y="4029075"/>
            <a:ext cx="1600200" cy="4635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800" b="0" i="0" u="none" strike="noStrike" cap="none" normalizeH="0" baseline="0" smtClean="0">
                <a:ln>
                  <a:noFill/>
                </a:ln>
                <a:solidFill>
                  <a:schemeClr val="tx1"/>
                </a:solidFill>
                <a:effectLst/>
                <a:latin typeface="Calibri" pitchFamily="34" charset="0"/>
                <a:cs typeface="Arial" pitchFamily="34" charset="0"/>
              </a:rPr>
              <a:t>Thematic Taskforces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038" name="AutoShape 14"/>
          <p:cNvCxnSpPr>
            <a:cxnSpLocks noChangeShapeType="1"/>
          </p:cNvCxnSpPr>
          <p:nvPr/>
        </p:nvCxnSpPr>
        <p:spPr bwMode="auto">
          <a:xfrm>
            <a:off x="3133725" y="3209925"/>
            <a:ext cx="495300" cy="0"/>
          </a:xfrm>
          <a:prstGeom prst="straightConnector1">
            <a:avLst/>
          </a:prstGeom>
          <a:noFill/>
          <a:ln w="9525">
            <a:solidFill>
              <a:srgbClr val="000000"/>
            </a:solidFill>
            <a:round/>
            <a:headEnd/>
            <a:tailEnd type="triangle" w="med" len="med"/>
          </a:ln>
        </p:spPr>
      </p:cxnSp>
      <p:cxnSp>
        <p:nvCxnSpPr>
          <p:cNvPr id="1039" name="AutoShape 15"/>
          <p:cNvCxnSpPr>
            <a:cxnSpLocks noChangeShapeType="1"/>
          </p:cNvCxnSpPr>
          <p:nvPr/>
        </p:nvCxnSpPr>
        <p:spPr bwMode="auto">
          <a:xfrm flipV="1">
            <a:off x="3133725" y="3790950"/>
            <a:ext cx="936625" cy="114300"/>
          </a:xfrm>
          <a:prstGeom prst="straightConnector1">
            <a:avLst/>
          </a:prstGeom>
          <a:noFill/>
          <a:ln w="9525">
            <a:solidFill>
              <a:srgbClr val="000000"/>
            </a:solidFill>
            <a:round/>
            <a:headEnd/>
            <a:tailEnd type="triangle" w="med" len="med"/>
          </a:ln>
        </p:spPr>
      </p:cxnSp>
      <p:cxnSp>
        <p:nvCxnSpPr>
          <p:cNvPr id="1040" name="AutoShape 16"/>
          <p:cNvCxnSpPr>
            <a:cxnSpLocks noChangeShapeType="1"/>
          </p:cNvCxnSpPr>
          <p:nvPr/>
        </p:nvCxnSpPr>
        <p:spPr bwMode="auto">
          <a:xfrm flipH="1">
            <a:off x="4867275" y="4276725"/>
            <a:ext cx="712788" cy="19050"/>
          </a:xfrm>
          <a:prstGeom prst="straightConnector1">
            <a:avLst/>
          </a:prstGeom>
          <a:noFill/>
          <a:ln w="9525">
            <a:solidFill>
              <a:srgbClr val="000000"/>
            </a:solidFill>
            <a:round/>
            <a:headEnd/>
            <a:tailEnd type="triangle" w="med" len="med"/>
          </a:ln>
        </p:spPr>
      </p:cxnSp>
      <p:sp>
        <p:nvSpPr>
          <p:cNvPr id="1041" name="AutoShape 17"/>
          <p:cNvSpPr>
            <a:spLocks noChangeArrowheads="1"/>
          </p:cNvSpPr>
          <p:nvPr/>
        </p:nvSpPr>
        <p:spPr bwMode="auto">
          <a:xfrm>
            <a:off x="4487863" y="2586038"/>
            <a:ext cx="114300" cy="292100"/>
          </a:xfrm>
          <a:prstGeom prst="upDownArrow">
            <a:avLst>
              <a:gd name="adj1" fmla="val 50000"/>
              <a:gd name="adj2" fmla="val 51111"/>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2" name="AutoShape 18"/>
          <p:cNvSpPr>
            <a:spLocks noChangeArrowheads="1"/>
          </p:cNvSpPr>
          <p:nvPr/>
        </p:nvSpPr>
        <p:spPr bwMode="auto">
          <a:xfrm>
            <a:off x="4618038" y="4095750"/>
            <a:ext cx="114300" cy="557213"/>
          </a:xfrm>
          <a:prstGeom prst="upDownArrow">
            <a:avLst>
              <a:gd name="adj1" fmla="val 50000"/>
              <a:gd name="adj2" fmla="val 97500"/>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3" name="AutoShape 19"/>
          <p:cNvSpPr>
            <a:spLocks noChangeArrowheads="1"/>
          </p:cNvSpPr>
          <p:nvPr/>
        </p:nvSpPr>
        <p:spPr bwMode="auto">
          <a:xfrm>
            <a:off x="1630363" y="4710113"/>
            <a:ext cx="114300" cy="357187"/>
          </a:xfrm>
          <a:prstGeom prst="upDownArrow">
            <a:avLst>
              <a:gd name="adj1" fmla="val 50000"/>
              <a:gd name="adj2" fmla="val 62500"/>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4" name="AutoShape 20"/>
          <p:cNvSpPr>
            <a:spLocks noChangeArrowheads="1"/>
          </p:cNvSpPr>
          <p:nvPr/>
        </p:nvSpPr>
        <p:spPr bwMode="auto">
          <a:xfrm>
            <a:off x="3095625" y="4695825"/>
            <a:ext cx="114300" cy="341313"/>
          </a:xfrm>
          <a:prstGeom prst="upDownArrow">
            <a:avLst>
              <a:gd name="adj1" fmla="val 50000"/>
              <a:gd name="adj2" fmla="val 59722"/>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5" name="AutoShape 21"/>
          <p:cNvSpPr>
            <a:spLocks noChangeArrowheads="1"/>
          </p:cNvSpPr>
          <p:nvPr/>
        </p:nvSpPr>
        <p:spPr bwMode="auto">
          <a:xfrm>
            <a:off x="4219575" y="4695825"/>
            <a:ext cx="114300" cy="357188"/>
          </a:xfrm>
          <a:prstGeom prst="upDownArrow">
            <a:avLst>
              <a:gd name="adj1" fmla="val 50000"/>
              <a:gd name="adj2" fmla="val 62500"/>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6" name="AutoShape 22"/>
          <p:cNvSpPr>
            <a:spLocks noChangeArrowheads="1"/>
          </p:cNvSpPr>
          <p:nvPr/>
        </p:nvSpPr>
        <p:spPr bwMode="auto">
          <a:xfrm>
            <a:off x="5275263" y="4664075"/>
            <a:ext cx="114300" cy="388938"/>
          </a:xfrm>
          <a:prstGeom prst="upDownArrow">
            <a:avLst>
              <a:gd name="adj1" fmla="val 50000"/>
              <a:gd name="adj2" fmla="val 68056"/>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
        <p:nvSpPr>
          <p:cNvPr id="1047" name="AutoShape 23"/>
          <p:cNvSpPr>
            <a:spLocks noChangeArrowheads="1"/>
          </p:cNvSpPr>
          <p:nvPr/>
        </p:nvSpPr>
        <p:spPr bwMode="auto">
          <a:xfrm flipH="1">
            <a:off x="6761163" y="4652963"/>
            <a:ext cx="92075" cy="441325"/>
          </a:xfrm>
          <a:prstGeom prst="upDownArrow">
            <a:avLst>
              <a:gd name="adj1" fmla="val 50000"/>
              <a:gd name="adj2" fmla="val 95862"/>
            </a:avLst>
          </a:prstGeom>
          <a:solidFill>
            <a:srgbClr val="FF0000"/>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0"/>
            <a:ext cx="8229600" cy="1066800"/>
          </a:xfrm>
        </p:spPr>
        <p:txBody>
          <a:bodyPr/>
          <a:lstStyle/>
          <a:p>
            <a:r>
              <a:rPr lang="en-GB" sz="2800" b="1" dirty="0" smtClean="0"/>
              <a:t/>
            </a:r>
            <a:br>
              <a:rPr lang="en-GB" sz="2800" b="1" dirty="0" smtClean="0"/>
            </a:br>
            <a:r>
              <a:rPr lang="en-GB" sz="2800" b="1" dirty="0" smtClean="0"/>
              <a:t>2a. Assessment of land use, </a:t>
            </a:r>
            <a:br>
              <a:rPr lang="en-GB" sz="2800" b="1" dirty="0" smtClean="0"/>
            </a:br>
            <a:r>
              <a:rPr lang="en-GB" sz="2800" b="1" dirty="0" smtClean="0"/>
              <a:t>forest policy and governance</a:t>
            </a:r>
            <a:r>
              <a:rPr lang="en-US" b="1" dirty="0" smtClean="0"/>
              <a:t/>
            </a:r>
            <a:br>
              <a:rPr lang="en-US" b="1" dirty="0" smtClean="0"/>
            </a:br>
            <a:endParaRPr lang="en-GB" dirty="0" smtClean="0"/>
          </a:p>
        </p:txBody>
      </p:sp>
      <p:sp>
        <p:nvSpPr>
          <p:cNvPr id="5" name="Content Placeholder 4"/>
          <p:cNvSpPr>
            <a:spLocks noGrp="1"/>
          </p:cNvSpPr>
          <p:nvPr>
            <p:ph idx="1"/>
          </p:nvPr>
        </p:nvSpPr>
        <p:spPr>
          <a:xfrm>
            <a:off x="457200" y="990600"/>
            <a:ext cx="8229600" cy="5486400"/>
          </a:xfrm>
        </p:spPr>
        <p:txBody>
          <a:bodyPr/>
          <a:lstStyle/>
          <a:p>
            <a:pPr>
              <a:buNone/>
            </a:pPr>
            <a:r>
              <a:rPr lang="en-US" sz="2400" b="1" dirty="0" smtClean="0">
                <a:solidFill>
                  <a:srgbClr val="0066FF"/>
                </a:solidFill>
              </a:rPr>
              <a:t>Land Use/land cover in Uganda: </a:t>
            </a:r>
            <a:r>
              <a:rPr lang="en-GB" sz="1800" dirty="0" smtClean="0"/>
              <a:t>Uganda’s Biomass Study categorises different land uses in the country, into 13 land cover/land use classification types: </a:t>
            </a:r>
            <a:endParaRPr lang="en-US" sz="1800" dirty="0" smtClean="0"/>
          </a:p>
          <a:p>
            <a:pPr lvl="0">
              <a:buFont typeface="+mj-lt"/>
              <a:buAutoNum type="arabicPeriod"/>
            </a:pPr>
            <a:r>
              <a:rPr lang="en-GB" sz="2000" dirty="0" smtClean="0"/>
              <a:t>Broad leaved plantations</a:t>
            </a:r>
            <a:endParaRPr lang="en-US" sz="2000" dirty="0" smtClean="0"/>
          </a:p>
          <a:p>
            <a:pPr lvl="0">
              <a:buFont typeface="+mj-lt"/>
              <a:buAutoNum type="arabicPeriod"/>
            </a:pPr>
            <a:r>
              <a:rPr lang="en-GB" sz="2000" dirty="0" smtClean="0"/>
              <a:t>Coniferous plantations</a:t>
            </a:r>
            <a:endParaRPr lang="en-US" sz="2000" dirty="0" smtClean="0"/>
          </a:p>
          <a:p>
            <a:pPr lvl="0">
              <a:buFont typeface="+mj-lt"/>
              <a:buAutoNum type="arabicPeriod"/>
            </a:pPr>
            <a:r>
              <a:rPr lang="en-GB" sz="2000" dirty="0" smtClean="0"/>
              <a:t>Tropical High Forest well stocked</a:t>
            </a:r>
            <a:endParaRPr lang="en-US" sz="2000" dirty="0" smtClean="0"/>
          </a:p>
          <a:p>
            <a:pPr lvl="0">
              <a:buFont typeface="+mj-lt"/>
              <a:buAutoNum type="arabicPeriod"/>
            </a:pPr>
            <a:r>
              <a:rPr lang="en-GB" sz="2000" dirty="0" smtClean="0"/>
              <a:t>Tropical high forest low stocked</a:t>
            </a:r>
            <a:endParaRPr lang="en-US" sz="2000" dirty="0" smtClean="0"/>
          </a:p>
          <a:p>
            <a:pPr lvl="0">
              <a:buFont typeface="+mj-lt"/>
              <a:buAutoNum type="arabicPeriod"/>
            </a:pPr>
            <a:r>
              <a:rPr lang="en-GB" sz="2000" dirty="0" smtClean="0"/>
              <a:t>Woodland</a:t>
            </a:r>
            <a:endParaRPr lang="en-US" sz="2000" dirty="0" smtClean="0"/>
          </a:p>
          <a:p>
            <a:pPr lvl="0">
              <a:buFont typeface="+mj-lt"/>
              <a:buAutoNum type="arabicPeriod"/>
            </a:pPr>
            <a:r>
              <a:rPr lang="en-GB" sz="2000" dirty="0" smtClean="0"/>
              <a:t>Bush land</a:t>
            </a:r>
            <a:endParaRPr lang="en-US" sz="2000" dirty="0" smtClean="0"/>
          </a:p>
          <a:p>
            <a:pPr lvl="0">
              <a:buFont typeface="+mj-lt"/>
              <a:buAutoNum type="arabicPeriod"/>
            </a:pPr>
            <a:r>
              <a:rPr lang="en-GB" sz="2000" dirty="0" smtClean="0"/>
              <a:t>Grassland</a:t>
            </a:r>
            <a:endParaRPr lang="en-US" sz="2000" dirty="0" smtClean="0"/>
          </a:p>
          <a:p>
            <a:pPr lvl="0">
              <a:buFont typeface="+mj-lt"/>
              <a:buAutoNum type="arabicPeriod"/>
            </a:pPr>
            <a:r>
              <a:rPr lang="en-GB" sz="2000" dirty="0" smtClean="0"/>
              <a:t>Wetland</a:t>
            </a:r>
            <a:endParaRPr lang="en-US" sz="2000" dirty="0" smtClean="0"/>
          </a:p>
          <a:p>
            <a:pPr lvl="0">
              <a:buFont typeface="+mj-lt"/>
              <a:buAutoNum type="arabicPeriod"/>
            </a:pPr>
            <a:r>
              <a:rPr lang="en-GB" sz="2000" dirty="0" smtClean="0"/>
              <a:t>Small scale farmland</a:t>
            </a:r>
            <a:endParaRPr lang="en-US" sz="2000" dirty="0" smtClean="0"/>
          </a:p>
          <a:p>
            <a:pPr lvl="0">
              <a:buFont typeface="+mj-lt"/>
              <a:buAutoNum type="arabicPeriod"/>
            </a:pPr>
            <a:r>
              <a:rPr lang="en-GB" sz="2000" dirty="0" smtClean="0"/>
              <a:t>Commercial farmland</a:t>
            </a:r>
            <a:endParaRPr lang="en-US" sz="2000" dirty="0" smtClean="0"/>
          </a:p>
          <a:p>
            <a:pPr lvl="0">
              <a:buFont typeface="+mj-lt"/>
              <a:buAutoNum type="arabicPeriod"/>
            </a:pPr>
            <a:r>
              <a:rPr lang="en-GB" sz="2000" dirty="0" smtClean="0"/>
              <a:t>Built up area</a:t>
            </a:r>
            <a:endParaRPr lang="en-US" sz="2000" dirty="0" smtClean="0"/>
          </a:p>
          <a:p>
            <a:pPr lvl="0">
              <a:buFont typeface="+mj-lt"/>
              <a:buAutoNum type="arabicPeriod"/>
            </a:pPr>
            <a:r>
              <a:rPr lang="en-GB" sz="2000" dirty="0" smtClean="0"/>
              <a:t>Open Water</a:t>
            </a:r>
            <a:endParaRPr lang="en-US" sz="2000" dirty="0" smtClean="0"/>
          </a:p>
          <a:p>
            <a:pPr>
              <a:buFont typeface="+mj-lt"/>
              <a:buAutoNum type="arabicPeriod"/>
            </a:pPr>
            <a:r>
              <a:rPr lang="en-GB" sz="2000" dirty="0" smtClean="0"/>
              <a:t>Impediments</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0"/>
            <a:ext cx="8229600" cy="1371600"/>
          </a:xfrm>
        </p:spPr>
        <p:txBody>
          <a:bodyPr/>
          <a:lstStyle/>
          <a:p>
            <a:r>
              <a:rPr lang="en-GB" sz="2800" b="1" dirty="0" smtClean="0"/>
              <a:t/>
            </a:r>
            <a:br>
              <a:rPr lang="en-GB" sz="2800" b="1" dirty="0" smtClean="0"/>
            </a:br>
            <a:r>
              <a:rPr lang="en-GB" sz="2600" b="1" dirty="0" smtClean="0"/>
              <a:t>2a. Assessment of land use, </a:t>
            </a:r>
            <a:br>
              <a:rPr lang="en-GB" sz="2600" b="1" dirty="0" smtClean="0"/>
            </a:br>
            <a:r>
              <a:rPr lang="en-GB" sz="2600" b="1" dirty="0" smtClean="0"/>
              <a:t>forest policy and governance</a:t>
            </a:r>
            <a:r>
              <a:rPr lang="en-US" b="1" dirty="0" smtClean="0"/>
              <a:t/>
            </a:r>
            <a:br>
              <a:rPr lang="en-US" b="1" dirty="0" smtClean="0"/>
            </a:br>
            <a:endParaRPr lang="en-GB" dirty="0" smtClean="0"/>
          </a:p>
        </p:txBody>
      </p:sp>
      <p:graphicFrame>
        <p:nvGraphicFramePr>
          <p:cNvPr id="4" name="Content Placeholder 3"/>
          <p:cNvGraphicFramePr>
            <a:graphicFrameLocks noGrp="1"/>
          </p:cNvGraphicFramePr>
          <p:nvPr>
            <p:ph idx="1"/>
          </p:nvPr>
        </p:nvGraphicFramePr>
        <p:xfrm>
          <a:off x="609600" y="1066800"/>
          <a:ext cx="8229600" cy="5368544"/>
        </p:xfrm>
        <a:graphic>
          <a:graphicData uri="http://schemas.openxmlformats.org/drawingml/2006/table">
            <a:tbl>
              <a:tblPr firstRow="1" bandRow="1">
                <a:tableStyleId>{5C22544A-7EE6-4342-B048-85BDC9FD1C3A}</a:tableStyleId>
              </a:tblPr>
              <a:tblGrid>
                <a:gridCol w="2133600"/>
                <a:gridCol w="6096000"/>
              </a:tblGrid>
              <a:tr h="370840">
                <a:tc gridSpan="2">
                  <a:txBody>
                    <a:bodyPr/>
                    <a:lstStyle/>
                    <a:p>
                      <a:pPr marL="0" marR="0" algn="ctr">
                        <a:spcBef>
                          <a:spcPts val="1200"/>
                        </a:spcBef>
                        <a:spcAft>
                          <a:spcPts val="300"/>
                        </a:spcAft>
                      </a:pPr>
                      <a:r>
                        <a:rPr lang="en-US" sz="1600" b="1" baseline="0" dirty="0" smtClean="0">
                          <a:solidFill>
                            <a:srgbClr val="0066FF"/>
                          </a:solidFill>
                          <a:latin typeface="Calibri"/>
                          <a:ea typeface="Times New Roman"/>
                          <a:cs typeface="Times New Roman"/>
                        </a:rPr>
                        <a:t>Summary of the Assessment of Land use in Uganda</a:t>
                      </a:r>
                      <a:endParaRPr lang="en-US" sz="16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nSpc>
                          <a:spcPct val="115000"/>
                        </a:lnSpc>
                        <a:spcBef>
                          <a:spcPts val="0"/>
                        </a:spcBef>
                        <a:spcAft>
                          <a:spcPts val="0"/>
                        </a:spcAft>
                      </a:pPr>
                      <a:endParaRPr lang="en-US" sz="1100" dirty="0">
                        <a:latin typeface="Calibri"/>
                        <a:ea typeface="Calibri"/>
                        <a:cs typeface="Times New Roman"/>
                      </a:endParaRPr>
                    </a:p>
                  </a:txBody>
                  <a:tcPr marL="68580" marR="68580" marT="0" marB="0"/>
                </a:tc>
              </a:tr>
              <a:tr h="370840">
                <a:tc>
                  <a:txBody>
                    <a:bodyPr/>
                    <a:lstStyle/>
                    <a:p>
                      <a:pPr marL="0" marR="0">
                        <a:spcBef>
                          <a:spcPts val="1200"/>
                        </a:spcBef>
                        <a:spcAft>
                          <a:spcPts val="300"/>
                        </a:spcAft>
                      </a:pPr>
                      <a:r>
                        <a:rPr lang="en-US" sz="1200" b="0" dirty="0">
                          <a:latin typeface="Calibri"/>
                          <a:ea typeface="Times New Roman"/>
                          <a:cs typeface="Calibri"/>
                        </a:rPr>
                        <a:t>ASPECT</a:t>
                      </a:r>
                      <a:endParaRPr lang="en-US" sz="12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dirty="0">
                        <a:latin typeface="Calibri"/>
                        <a:ea typeface="Calibri"/>
                        <a:cs typeface="Times New Roman"/>
                      </a:endParaRPr>
                    </a:p>
                    <a:p>
                      <a:pPr marL="0" marR="0">
                        <a:lnSpc>
                          <a:spcPct val="115000"/>
                        </a:lnSpc>
                        <a:spcBef>
                          <a:spcPts val="0"/>
                        </a:spcBef>
                        <a:spcAft>
                          <a:spcPts val="0"/>
                        </a:spcAft>
                      </a:pPr>
                      <a:r>
                        <a:rPr lang="en-GB" sz="1200" b="1" dirty="0">
                          <a:latin typeface="Calibri"/>
                          <a:ea typeface="Times New Roman"/>
                          <a:cs typeface="Calibri"/>
                        </a:rPr>
                        <a:t>DETAILED REMARKS</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1" dirty="0">
                          <a:solidFill>
                            <a:srgbClr val="0066FF"/>
                          </a:solidFill>
                          <a:latin typeface="Calibri"/>
                          <a:ea typeface="Times New Roman"/>
                          <a:cs typeface="Calibri"/>
                        </a:rPr>
                        <a:t>Land Tenure in Uganda</a:t>
                      </a:r>
                      <a:endParaRPr lang="en-US" sz="12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GB" sz="1200" dirty="0" smtClean="0">
                          <a:latin typeface="Calibri"/>
                          <a:ea typeface="Calibri"/>
                          <a:cs typeface="Calibri"/>
                        </a:rPr>
                        <a:t>Land </a:t>
                      </a:r>
                      <a:r>
                        <a:rPr lang="en-GB" sz="1200" dirty="0">
                          <a:latin typeface="Calibri"/>
                          <a:ea typeface="Calibri"/>
                          <a:cs typeface="Calibri"/>
                        </a:rPr>
                        <a:t>tenure in Uganda is regulated </a:t>
                      </a:r>
                      <a:r>
                        <a:rPr lang="en-GB" sz="1200" dirty="0" smtClean="0">
                          <a:latin typeface="Calibri"/>
                          <a:ea typeface="Calibri"/>
                          <a:cs typeface="Calibri"/>
                        </a:rPr>
                        <a:t>under several legal frameworks</a:t>
                      </a:r>
                      <a:r>
                        <a:rPr lang="en-GB" sz="1200" baseline="0" dirty="0" smtClean="0">
                          <a:latin typeface="Calibri"/>
                          <a:ea typeface="Calibri"/>
                          <a:cs typeface="Calibri"/>
                        </a:rPr>
                        <a:t> </a:t>
                      </a:r>
                      <a:r>
                        <a:rPr lang="en-GB" sz="1200" dirty="0" smtClean="0">
                          <a:latin typeface="Calibri"/>
                          <a:ea typeface="Calibri"/>
                          <a:cs typeface="Calibri"/>
                        </a:rPr>
                        <a:t>such as: Constitution </a:t>
                      </a:r>
                      <a:r>
                        <a:rPr lang="en-GB" sz="1200" dirty="0">
                          <a:latin typeface="Calibri"/>
                          <a:ea typeface="Calibri"/>
                          <a:cs typeface="Calibri"/>
                        </a:rPr>
                        <a:t>of Uganda 1995 (amended 2005), </a:t>
                      </a:r>
                      <a:r>
                        <a:rPr lang="en-GB" sz="1200" dirty="0" smtClean="0">
                          <a:latin typeface="Calibri"/>
                          <a:ea typeface="Calibri"/>
                          <a:cs typeface="Calibri"/>
                        </a:rPr>
                        <a:t>he </a:t>
                      </a:r>
                      <a:r>
                        <a:rPr lang="en-GB" sz="1200" dirty="0">
                          <a:latin typeface="Calibri"/>
                          <a:ea typeface="Calibri"/>
                          <a:cs typeface="Calibri"/>
                        </a:rPr>
                        <a:t>1998 Land Act, </a:t>
                      </a:r>
                      <a:r>
                        <a:rPr lang="en-GB" sz="1200" dirty="0" smtClean="0">
                          <a:latin typeface="Calibri"/>
                          <a:ea typeface="Calibri"/>
                          <a:cs typeface="Calibri"/>
                        </a:rPr>
                        <a:t>The </a:t>
                      </a:r>
                      <a:r>
                        <a:rPr lang="en-GB" sz="1200" dirty="0">
                          <a:latin typeface="Calibri"/>
                          <a:ea typeface="Calibri"/>
                          <a:cs typeface="Calibri"/>
                        </a:rPr>
                        <a:t>Registration of Titles Act and </a:t>
                      </a:r>
                      <a:r>
                        <a:rPr lang="en-GB" sz="1200" dirty="0" smtClean="0">
                          <a:latin typeface="Calibri"/>
                          <a:ea typeface="Calibri"/>
                          <a:cs typeface="Calibri"/>
                        </a:rPr>
                        <a:t>The </a:t>
                      </a:r>
                      <a:r>
                        <a:rPr lang="en-GB" sz="1200" dirty="0">
                          <a:latin typeface="Calibri"/>
                          <a:ea typeface="Calibri"/>
                          <a:cs typeface="Calibri"/>
                        </a:rPr>
                        <a:t>Customary Land </a:t>
                      </a:r>
                      <a:r>
                        <a:rPr lang="en-GB" sz="1200" dirty="0" smtClean="0">
                          <a:latin typeface="Calibri"/>
                          <a:ea typeface="Calibri"/>
                          <a:cs typeface="Calibri"/>
                        </a:rPr>
                        <a:t>law; The </a:t>
                      </a:r>
                      <a:r>
                        <a:rPr lang="en-GB" sz="1200" dirty="0">
                          <a:latin typeface="Calibri"/>
                          <a:ea typeface="Calibri"/>
                          <a:cs typeface="Calibri"/>
                        </a:rPr>
                        <a:t>Forestry and Tree Planting act </a:t>
                      </a:r>
                      <a:r>
                        <a:rPr lang="en-GB" sz="1200" dirty="0" smtClean="0">
                          <a:latin typeface="Calibri"/>
                          <a:ea typeface="Calibri"/>
                          <a:cs typeface="Calibri"/>
                        </a:rPr>
                        <a:t>2003;</a:t>
                      </a:r>
                      <a:r>
                        <a:rPr lang="en-GB" sz="1200" baseline="0" dirty="0" smtClean="0">
                          <a:latin typeface="Calibri"/>
                          <a:ea typeface="Calibri"/>
                          <a:cs typeface="Calibri"/>
                        </a:rPr>
                        <a:t> </a:t>
                      </a:r>
                      <a:r>
                        <a:rPr lang="en-GB" sz="1200" dirty="0" smtClean="0">
                          <a:latin typeface="Calibri"/>
                          <a:ea typeface="Calibri"/>
                          <a:cs typeface="Calibri"/>
                        </a:rPr>
                        <a:t>The </a:t>
                      </a:r>
                      <a:r>
                        <a:rPr lang="en-GB" sz="1200" dirty="0">
                          <a:latin typeface="Calibri"/>
                          <a:ea typeface="Calibri"/>
                          <a:cs typeface="Calibri"/>
                        </a:rPr>
                        <a:t>Wildlife </a:t>
                      </a:r>
                      <a:r>
                        <a:rPr lang="en-GB" sz="1200" dirty="0" smtClean="0">
                          <a:latin typeface="Calibri"/>
                          <a:ea typeface="Calibri"/>
                          <a:cs typeface="Calibri"/>
                        </a:rPr>
                        <a:t>Act.</a:t>
                      </a:r>
                      <a:endParaRPr lang="en-US" sz="1200" dirty="0">
                        <a:latin typeface="Calibri"/>
                        <a:ea typeface="Calibri"/>
                        <a:cs typeface="Times New Roman"/>
                      </a:endParaRPr>
                    </a:p>
                    <a:p>
                      <a:pPr marL="0" marR="0">
                        <a:lnSpc>
                          <a:spcPct val="115000"/>
                        </a:lnSpc>
                        <a:spcBef>
                          <a:spcPts val="0"/>
                        </a:spcBef>
                        <a:spcAft>
                          <a:spcPts val="0"/>
                        </a:spcAft>
                      </a:pPr>
                      <a:r>
                        <a:rPr lang="en-GB" sz="1200" dirty="0">
                          <a:latin typeface="Calibri"/>
                          <a:ea typeface="Cambria"/>
                          <a:cs typeface="Calibri"/>
                        </a:rPr>
                        <a:t>Article 237 of the 1995 constitution (amended 2005) provides for the following four forms of land tenure in Uganda:</a:t>
                      </a:r>
                      <a:r>
                        <a:rPr lang="en-GB" sz="1200" dirty="0">
                          <a:latin typeface="Calibri"/>
                          <a:ea typeface="Calibri"/>
                          <a:cs typeface="Calibri"/>
                        </a:rPr>
                        <a:t> </a:t>
                      </a:r>
                      <a:r>
                        <a:rPr lang="en-GB" sz="1200" dirty="0" smtClean="0">
                          <a:latin typeface="Calibri"/>
                          <a:ea typeface="Calibri"/>
                          <a:cs typeface="Calibri"/>
                        </a:rPr>
                        <a:t>Customary</a:t>
                      </a:r>
                      <a:r>
                        <a:rPr lang="en-GB" sz="1200" dirty="0">
                          <a:latin typeface="Calibri"/>
                          <a:ea typeface="Calibri"/>
                          <a:cs typeface="Calibri"/>
                        </a:rPr>
                        <a:t>; </a:t>
                      </a:r>
                      <a:r>
                        <a:rPr lang="en-GB" sz="1200" dirty="0" smtClean="0">
                          <a:latin typeface="Calibri"/>
                          <a:ea typeface="Calibri"/>
                          <a:cs typeface="Calibri"/>
                        </a:rPr>
                        <a:t>Free hold; </a:t>
                      </a:r>
                      <a:r>
                        <a:rPr lang="en-GB" sz="1200" i="1" dirty="0" smtClean="0">
                          <a:latin typeface="Calibri"/>
                          <a:ea typeface="Calibri"/>
                          <a:cs typeface="Calibri"/>
                        </a:rPr>
                        <a:t>Mailo</a:t>
                      </a:r>
                      <a:r>
                        <a:rPr lang="en-GB" sz="1200" dirty="0">
                          <a:latin typeface="Calibri"/>
                          <a:ea typeface="Calibri"/>
                          <a:cs typeface="Calibri"/>
                        </a:rPr>
                        <a:t>; and </a:t>
                      </a:r>
                      <a:r>
                        <a:rPr lang="en-GB" sz="1200" dirty="0" smtClean="0">
                          <a:latin typeface="Calibri"/>
                          <a:ea typeface="Calibri"/>
                          <a:cs typeface="Calibri"/>
                        </a:rPr>
                        <a:t>Leasehold</a:t>
                      </a:r>
                      <a:r>
                        <a:rPr lang="en-GB" sz="1200" dirty="0">
                          <a:latin typeface="Calibri"/>
                          <a:ea typeface="Calibri"/>
                          <a:cs typeface="Calibri"/>
                        </a:rPr>
                        <a:t>. </a:t>
                      </a:r>
                      <a:endParaRPr lang="en-US" sz="1200" dirty="0">
                        <a:latin typeface="Calibri"/>
                        <a:ea typeface="Calibri"/>
                        <a:cs typeface="Times New Roman"/>
                      </a:endParaRPr>
                    </a:p>
                    <a:p>
                      <a:pPr marL="0" marR="0">
                        <a:lnSpc>
                          <a:spcPct val="115000"/>
                        </a:lnSpc>
                        <a:spcBef>
                          <a:spcPts val="0"/>
                        </a:spcBef>
                        <a:spcAft>
                          <a:spcPts val="0"/>
                        </a:spcAft>
                      </a:pPr>
                      <a:r>
                        <a:rPr lang="en-GB" sz="1200" dirty="0">
                          <a:latin typeface="Calibri"/>
                          <a:ea typeface="Calibri"/>
                          <a:cs typeface="Calibri"/>
                        </a:rPr>
                        <a:t>The various categories of land tenure have </a:t>
                      </a:r>
                      <a:r>
                        <a:rPr lang="en-GB" sz="1200" dirty="0" smtClean="0">
                          <a:latin typeface="Calibri"/>
                          <a:ea typeface="Calibri"/>
                          <a:cs typeface="Calibri"/>
                        </a:rPr>
                        <a:t>implications for </a:t>
                      </a:r>
                      <a:r>
                        <a:rPr lang="en-GB" sz="1200" dirty="0">
                          <a:latin typeface="Calibri"/>
                          <a:ea typeface="Calibri"/>
                          <a:cs typeface="Calibri"/>
                        </a:rPr>
                        <a:t>deforestation and forest degradation (Table 15)</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1" dirty="0">
                          <a:solidFill>
                            <a:srgbClr val="0066FF"/>
                          </a:solidFill>
                          <a:latin typeface="Calibri"/>
                          <a:ea typeface="Times New Roman"/>
                          <a:cs typeface="Calibri"/>
                        </a:rPr>
                        <a:t>Forest resource rights and implications for REDD-Plus</a:t>
                      </a:r>
                      <a:endParaRPr lang="en-US" sz="12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GB" sz="1200" dirty="0">
                          <a:latin typeface="Calibri"/>
                          <a:ea typeface="Calibri"/>
                          <a:cs typeface="Calibri"/>
                        </a:rPr>
                        <a:t>According to Article 43 of the 1998 Land Act, </a:t>
                      </a:r>
                      <a:endParaRPr lang="en-GB" sz="1200" dirty="0" smtClean="0">
                        <a:latin typeface="Calibri"/>
                        <a:ea typeface="Calibri"/>
                        <a:cs typeface="Calibri"/>
                      </a:endParaRPr>
                    </a:p>
                    <a:p>
                      <a:pPr marL="0" marR="0">
                        <a:lnSpc>
                          <a:spcPct val="115000"/>
                        </a:lnSpc>
                        <a:spcBef>
                          <a:spcPts val="0"/>
                        </a:spcBef>
                        <a:spcAft>
                          <a:spcPts val="0"/>
                        </a:spcAft>
                        <a:buFont typeface="Arial" pitchFamily="34" charset="0"/>
                        <a:buChar char="•"/>
                      </a:pPr>
                      <a:r>
                        <a:rPr lang="en-GB" sz="1200" dirty="0" smtClean="0">
                          <a:latin typeface="Calibri"/>
                          <a:ea typeface="Calibri"/>
                          <a:cs typeface="Calibri"/>
                        </a:rPr>
                        <a:t> who </a:t>
                      </a:r>
                      <a:r>
                        <a:rPr lang="en-GB" sz="1200" dirty="0">
                          <a:latin typeface="Calibri"/>
                          <a:ea typeface="Calibri"/>
                          <a:cs typeface="Calibri"/>
                        </a:rPr>
                        <a:t>owns or occupies land </a:t>
                      </a:r>
                      <a:r>
                        <a:rPr lang="en-GB" sz="1200" dirty="0" smtClean="0">
                          <a:latin typeface="Calibri"/>
                          <a:ea typeface="Calibri"/>
                          <a:cs typeface="Calibri"/>
                        </a:rPr>
                        <a:t>manages </a:t>
                      </a:r>
                      <a:r>
                        <a:rPr lang="en-GB" sz="1200" dirty="0">
                          <a:latin typeface="Calibri"/>
                          <a:ea typeface="Calibri"/>
                          <a:cs typeface="Calibri"/>
                        </a:rPr>
                        <a:t>and utilize it in accordance with the existing laws; </a:t>
                      </a:r>
                      <a:endParaRPr lang="en-GB" sz="1200" dirty="0" smtClean="0">
                        <a:latin typeface="Calibri"/>
                        <a:ea typeface="Calibri"/>
                        <a:cs typeface="Calibri"/>
                      </a:endParaRPr>
                    </a:p>
                    <a:p>
                      <a:pPr marL="0" marR="0">
                        <a:lnSpc>
                          <a:spcPct val="115000"/>
                        </a:lnSpc>
                        <a:spcBef>
                          <a:spcPts val="0"/>
                        </a:spcBef>
                        <a:spcAft>
                          <a:spcPts val="0"/>
                        </a:spcAft>
                        <a:buFont typeface="Arial" pitchFamily="34" charset="0"/>
                        <a:buChar char="•"/>
                      </a:pPr>
                      <a:r>
                        <a:rPr lang="en-GB" sz="1200" dirty="0" smtClean="0">
                          <a:latin typeface="Calibri"/>
                          <a:ea typeface="Calibri"/>
                          <a:cs typeface="Calibri"/>
                        </a:rPr>
                        <a:t>A </a:t>
                      </a:r>
                      <a:r>
                        <a:rPr lang="en-GB" sz="1200" dirty="0">
                          <a:latin typeface="Calibri"/>
                          <a:ea typeface="Calibri"/>
                          <a:cs typeface="Calibri"/>
                        </a:rPr>
                        <a:t>landowner is the tree owner except </a:t>
                      </a:r>
                      <a:r>
                        <a:rPr lang="en-GB" sz="1200" dirty="0" smtClean="0">
                          <a:latin typeface="Calibri"/>
                          <a:ea typeface="Calibri"/>
                          <a:cs typeface="Calibri"/>
                        </a:rPr>
                        <a:t>in a leases </a:t>
                      </a:r>
                      <a:r>
                        <a:rPr lang="en-GB" sz="1200" dirty="0">
                          <a:latin typeface="Calibri"/>
                          <a:ea typeface="Calibri"/>
                          <a:cs typeface="Calibri"/>
                        </a:rPr>
                        <a:t>and licenses </a:t>
                      </a:r>
                      <a:r>
                        <a:rPr lang="en-GB" sz="1200" dirty="0" smtClean="0">
                          <a:latin typeface="Calibri"/>
                          <a:ea typeface="Calibri"/>
                          <a:cs typeface="Calibri"/>
                        </a:rPr>
                        <a:t>arrangement; </a:t>
                      </a:r>
                      <a:endParaRPr lang="en-US" sz="1200" dirty="0">
                        <a:latin typeface="Calibri"/>
                        <a:ea typeface="Calibri"/>
                        <a:cs typeface="Times New Roman"/>
                      </a:endParaRPr>
                    </a:p>
                    <a:p>
                      <a:pPr marL="0" marR="0">
                        <a:lnSpc>
                          <a:spcPct val="115000"/>
                        </a:lnSpc>
                        <a:spcBef>
                          <a:spcPts val="0"/>
                        </a:spcBef>
                        <a:spcAft>
                          <a:spcPts val="0"/>
                        </a:spcAft>
                      </a:pPr>
                      <a:r>
                        <a:rPr lang="en-GB" sz="1200" dirty="0">
                          <a:latin typeface="Calibri"/>
                          <a:ea typeface="Calibri"/>
                          <a:cs typeface="Calibri"/>
                        </a:rPr>
                        <a:t>The 2003 National Forestry and Tree Planting Act, classifies forests according to tenure as </a:t>
                      </a:r>
                      <a:r>
                        <a:rPr lang="en-GB" sz="1200" dirty="0" smtClean="0">
                          <a:latin typeface="Calibri"/>
                          <a:ea typeface="Calibri"/>
                          <a:cs typeface="Calibri"/>
                        </a:rPr>
                        <a:t>:</a:t>
                      </a:r>
                      <a:r>
                        <a:rPr lang="en-GB" sz="1200" dirty="0" err="1" smtClean="0">
                          <a:latin typeface="Calibri"/>
                          <a:ea typeface="Calibri"/>
                          <a:cs typeface="Calibri"/>
                        </a:rPr>
                        <a:t>e.g</a:t>
                      </a:r>
                      <a:r>
                        <a:rPr lang="en-GB" sz="1200" dirty="0" smtClean="0">
                          <a:latin typeface="Calibri"/>
                          <a:ea typeface="Calibri"/>
                          <a:cs typeface="Calibri"/>
                        </a:rPr>
                        <a:t> CFR, LFR, Dual mgt areas, community</a:t>
                      </a:r>
                      <a:r>
                        <a:rPr lang="en-GB" sz="1200" baseline="0" dirty="0" smtClean="0">
                          <a:latin typeface="Calibri"/>
                          <a:ea typeface="Calibri"/>
                          <a:cs typeface="Calibri"/>
                        </a:rPr>
                        <a:t> forests</a:t>
                      </a:r>
                      <a:endParaRPr lang="en-US" sz="1200" dirty="0">
                        <a:latin typeface="Calibri"/>
                        <a:ea typeface="Calibri"/>
                        <a:cs typeface="Times New Roman"/>
                      </a:endParaRPr>
                    </a:p>
                    <a:p>
                      <a:pPr marL="0" marR="0">
                        <a:lnSpc>
                          <a:spcPct val="115000"/>
                        </a:lnSpc>
                        <a:spcBef>
                          <a:spcPts val="0"/>
                        </a:spcBef>
                        <a:spcAft>
                          <a:spcPts val="0"/>
                        </a:spcAft>
                      </a:pPr>
                      <a:r>
                        <a:rPr lang="en-GB" sz="1200" dirty="0" smtClean="0">
                          <a:latin typeface="Calibri"/>
                          <a:ea typeface="Calibri"/>
                          <a:cs typeface="Calibri"/>
                        </a:rPr>
                        <a:t>All these</a:t>
                      </a:r>
                      <a:r>
                        <a:rPr lang="en-GB" sz="1200" baseline="0" dirty="0" smtClean="0">
                          <a:latin typeface="Calibri"/>
                          <a:ea typeface="Calibri"/>
                          <a:cs typeface="Calibri"/>
                        </a:rPr>
                        <a:t> </a:t>
                      </a:r>
                      <a:r>
                        <a:rPr lang="en-GB" sz="1200" dirty="0" smtClean="0">
                          <a:latin typeface="Calibri"/>
                          <a:ea typeface="Calibri"/>
                          <a:cs typeface="Calibri"/>
                        </a:rPr>
                        <a:t>arrangements </a:t>
                      </a:r>
                      <a:r>
                        <a:rPr lang="en-GB" sz="1200" dirty="0">
                          <a:latin typeface="Calibri"/>
                          <a:ea typeface="Calibri"/>
                          <a:cs typeface="Calibri"/>
                        </a:rPr>
                        <a:t>for forest management have direct implications on REDD-Plus (Table 16)</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1" dirty="0">
                          <a:solidFill>
                            <a:srgbClr val="0066FF"/>
                          </a:solidFill>
                          <a:latin typeface="Calibri"/>
                          <a:ea typeface="Times New Roman"/>
                          <a:cs typeface="Calibri"/>
                        </a:rPr>
                        <a:t>Forest resource rights and implications for REDD-Plus</a:t>
                      </a:r>
                      <a:endParaRPr lang="en-US" sz="12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GB" sz="1200">
                          <a:latin typeface="Calibri"/>
                          <a:ea typeface="Calibri"/>
                          <a:cs typeface="Calibri"/>
                        </a:rPr>
                        <a:t>There are a number of current legal provisions in the arrangements for forest management that have direct implications on REDD-Plus (Table 16)</a:t>
                      </a:r>
                      <a:endParaRPr lang="en-US" sz="12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1" dirty="0">
                          <a:solidFill>
                            <a:srgbClr val="0066FF"/>
                          </a:solidFill>
                          <a:latin typeface="Calibri"/>
                          <a:ea typeface="Times New Roman"/>
                          <a:cs typeface="Calibri"/>
                        </a:rPr>
                        <a:t>Forests and carbon tenure in Protected Areas</a:t>
                      </a:r>
                      <a:endParaRPr lang="en-US" sz="12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tabLst>
                          <a:tab pos="434340" algn="l"/>
                        </a:tabLst>
                      </a:pPr>
                      <a:r>
                        <a:rPr lang="en-GB" sz="1200" dirty="0">
                          <a:latin typeface="Calibri"/>
                          <a:ea typeface="Calibri"/>
                          <a:cs typeface="Calibri"/>
                        </a:rPr>
                        <a:t>Ugandan Law (e.g</a:t>
                      </a:r>
                      <a:r>
                        <a:rPr lang="en-GB" sz="1200" dirty="0" smtClean="0">
                          <a:latin typeface="Calibri"/>
                          <a:ea typeface="Calibri"/>
                          <a:cs typeface="Calibri"/>
                        </a:rPr>
                        <a:t>. The </a:t>
                      </a:r>
                      <a:r>
                        <a:rPr lang="en-GB" sz="1200" dirty="0">
                          <a:latin typeface="Calibri"/>
                          <a:ea typeface="Calibri"/>
                          <a:cs typeface="Calibri"/>
                        </a:rPr>
                        <a:t>National Forestry and Tree Planting Act (2004) provides for protected areas stewardship</a:t>
                      </a:r>
                      <a:r>
                        <a:rPr lang="en-GB" sz="1200" dirty="0" smtClean="0">
                          <a:latin typeface="Calibri"/>
                          <a:ea typeface="Calibri"/>
                          <a:cs typeface="Calibri"/>
                        </a:rPr>
                        <a:t>:</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1" dirty="0">
                          <a:solidFill>
                            <a:srgbClr val="0066FF"/>
                          </a:solidFill>
                          <a:latin typeface="Calibri"/>
                          <a:ea typeface="Times New Roman"/>
                          <a:cs typeface="Calibri"/>
                        </a:rPr>
                        <a:t>Forests and carbon tenure in privately owned forests</a:t>
                      </a:r>
                      <a:endParaRPr lang="en-US" sz="1200" b="1" dirty="0">
                        <a:solidFill>
                          <a:srgbClr val="0066FF"/>
                        </a:solidFill>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nSpc>
                          <a:spcPct val="115000"/>
                        </a:lnSpc>
                        <a:spcBef>
                          <a:spcPts val="0"/>
                        </a:spcBef>
                        <a:spcAft>
                          <a:spcPts val="0"/>
                        </a:spcAft>
                        <a:buFont typeface="Symbol"/>
                        <a:buNone/>
                        <a:tabLst>
                          <a:tab pos="3429000" algn="l"/>
                        </a:tabLst>
                      </a:pPr>
                      <a:r>
                        <a:rPr lang="en-GB" sz="1200" dirty="0" smtClean="0">
                          <a:latin typeface="Calibri"/>
                          <a:ea typeface="Calibri"/>
                          <a:cs typeface="Calibri"/>
                        </a:rPr>
                        <a:t>Provided </a:t>
                      </a:r>
                      <a:r>
                        <a:rPr lang="en-GB" sz="1200" dirty="0">
                          <a:latin typeface="Calibri"/>
                          <a:ea typeface="Calibri"/>
                          <a:cs typeface="Calibri"/>
                        </a:rPr>
                        <a:t>that a forest is registered, the Act states that all produce in that forest belongs to the forest owner and may be used in any manner the owner may determine provided it falls within the management plan and regulations provided under the NFTP </a:t>
                      </a:r>
                      <a:r>
                        <a:rPr lang="en-GB" sz="1200" dirty="0" smtClean="0">
                          <a:latin typeface="Calibri"/>
                          <a:ea typeface="Calibri"/>
                          <a:cs typeface="Calibri"/>
                        </a:rPr>
                        <a:t>Act.</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marR="0">
                        <a:spcBef>
                          <a:spcPts val="1200"/>
                        </a:spcBef>
                        <a:spcAft>
                          <a:spcPts val="300"/>
                        </a:spcAft>
                      </a:pPr>
                      <a:r>
                        <a:rPr lang="en-US" sz="1200" b="0" dirty="0">
                          <a:latin typeface="Calibri"/>
                          <a:ea typeface="Times New Roman"/>
                          <a:cs typeface="Calibri"/>
                        </a:rPr>
                        <a:t>Implications </a:t>
                      </a:r>
                      <a:r>
                        <a:rPr lang="en-US" sz="1200" b="0" dirty="0" smtClean="0">
                          <a:latin typeface="Calibri"/>
                          <a:ea typeface="Times New Roman"/>
                          <a:cs typeface="Calibri"/>
                        </a:rPr>
                        <a:t>on </a:t>
                      </a:r>
                      <a:r>
                        <a:rPr lang="en-US" sz="1200" b="0" dirty="0">
                          <a:latin typeface="Calibri"/>
                          <a:ea typeface="Times New Roman"/>
                          <a:cs typeface="Calibri"/>
                        </a:rPr>
                        <a:t>forest dependent people</a:t>
                      </a:r>
                      <a:endParaRPr lang="en-US" sz="12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tabLst>
                          <a:tab pos="3429000" algn="l"/>
                        </a:tabLst>
                      </a:pPr>
                      <a:r>
                        <a:rPr lang="en-GB" sz="1200" dirty="0">
                          <a:latin typeface="Calibri"/>
                          <a:ea typeface="Calibri"/>
                          <a:cs typeface="Calibri"/>
                        </a:rPr>
                        <a:t>This R-PP does not exhaust the identification of the likely impacts, </a:t>
                      </a:r>
                      <a:endParaRPr lang="en-US" sz="12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0"/>
            <a:ext cx="8229600" cy="914400"/>
          </a:xfrm>
        </p:spPr>
        <p:txBody>
          <a:bodyPr/>
          <a:lstStyle/>
          <a:p>
            <a:r>
              <a:rPr lang="en-GB" sz="2800" b="1" dirty="0" smtClean="0"/>
              <a:t/>
            </a:r>
            <a:br>
              <a:rPr lang="en-GB" sz="2800" b="1" dirty="0" smtClean="0"/>
            </a:br>
            <a:r>
              <a:rPr lang="en-GB" sz="2800" b="1" dirty="0" smtClean="0"/>
              <a:t/>
            </a:r>
            <a:br>
              <a:rPr lang="en-GB" sz="2800" b="1" dirty="0" smtClean="0"/>
            </a:br>
            <a:r>
              <a:rPr lang="en-GB" sz="2600" b="1" dirty="0" smtClean="0"/>
              <a:t>2a. Assessment of land use, </a:t>
            </a:r>
            <a:br>
              <a:rPr lang="en-GB" sz="2600" b="1" dirty="0" smtClean="0"/>
            </a:br>
            <a:r>
              <a:rPr lang="en-GB" sz="2600" b="1" dirty="0" smtClean="0"/>
              <a:t>forest policy and governance: </a:t>
            </a:r>
            <a:br>
              <a:rPr lang="en-GB" sz="2600" b="1" dirty="0" smtClean="0"/>
            </a:br>
            <a:r>
              <a:rPr lang="en-GB" sz="2600" b="1" dirty="0" smtClean="0"/>
              <a:t>Location of Forests in Uganda </a:t>
            </a:r>
            <a:r>
              <a:rPr lang="en-US" b="1" dirty="0" smtClean="0"/>
              <a:t/>
            </a:r>
            <a:br>
              <a:rPr lang="en-US" b="1" dirty="0" smtClean="0"/>
            </a:br>
            <a:endParaRPr lang="en-GB" dirty="0" smtClean="0"/>
          </a:p>
        </p:txBody>
      </p:sp>
      <p:pic>
        <p:nvPicPr>
          <p:cNvPr id="6" name="Content Placeholder 5"/>
          <p:cNvPicPr>
            <a:picLocks noGrp="1"/>
          </p:cNvPicPr>
          <p:nvPr>
            <p:ph idx="1"/>
          </p:nvPr>
        </p:nvPicPr>
        <p:blipFill>
          <a:blip r:embed="rId2"/>
          <a:srcRect/>
          <a:stretch>
            <a:fillRect/>
          </a:stretch>
        </p:blipFill>
        <p:spPr bwMode="auto">
          <a:xfrm>
            <a:off x="2286000" y="1295400"/>
            <a:ext cx="4473124" cy="49831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28600" y="0"/>
            <a:ext cx="8229600" cy="914400"/>
          </a:xfrm>
        </p:spPr>
        <p:txBody>
          <a:bodyPr/>
          <a:lstStyle/>
          <a:p>
            <a:r>
              <a:rPr lang="en-GB" sz="2800" b="1" dirty="0" smtClean="0"/>
              <a:t/>
            </a:r>
            <a:br>
              <a:rPr lang="en-GB" sz="2800" b="1" dirty="0" smtClean="0"/>
            </a:br>
            <a:r>
              <a:rPr lang="en-GB" sz="2800" b="1" dirty="0" smtClean="0"/>
              <a:t/>
            </a:r>
            <a:br>
              <a:rPr lang="en-GB" sz="2800" b="1" dirty="0" smtClean="0"/>
            </a:br>
            <a:r>
              <a:rPr lang="en-GB" sz="2600" b="1" dirty="0" smtClean="0"/>
              <a:t>2a. Assessment of land use, </a:t>
            </a:r>
            <a:br>
              <a:rPr lang="en-GB" sz="2600" b="1" dirty="0" smtClean="0"/>
            </a:br>
            <a:r>
              <a:rPr lang="en-GB" sz="2600" b="1" dirty="0" smtClean="0"/>
              <a:t>forest policy and governance: </a:t>
            </a:r>
            <a:br>
              <a:rPr lang="en-GB" sz="2600" b="1" dirty="0" smtClean="0"/>
            </a:br>
            <a:r>
              <a:rPr lang="en-GB" sz="2600" b="1" dirty="0" smtClean="0"/>
              <a:t>Trends  in Forests cover loss in Uganda </a:t>
            </a:r>
            <a:r>
              <a:rPr lang="en-US" b="1" dirty="0" smtClean="0"/>
              <a:t/>
            </a:r>
            <a:br>
              <a:rPr lang="en-US" b="1" dirty="0" smtClean="0"/>
            </a:br>
            <a:endParaRPr lang="en-GB" dirty="0" smtClean="0"/>
          </a:p>
        </p:txBody>
      </p:sp>
      <p:graphicFrame>
        <p:nvGraphicFramePr>
          <p:cNvPr id="7" name="Table 6"/>
          <p:cNvGraphicFramePr>
            <a:graphicFrameLocks noGrp="1"/>
          </p:cNvGraphicFramePr>
          <p:nvPr/>
        </p:nvGraphicFramePr>
        <p:xfrm>
          <a:off x="457200" y="1600200"/>
          <a:ext cx="8229601" cy="5259918"/>
        </p:xfrm>
        <a:graphic>
          <a:graphicData uri="http://schemas.openxmlformats.org/drawingml/2006/table">
            <a:tbl>
              <a:tblPr/>
              <a:tblGrid>
                <a:gridCol w="699517"/>
                <a:gridCol w="2641701"/>
                <a:gridCol w="1629461"/>
                <a:gridCol w="1629461"/>
                <a:gridCol w="1629461"/>
              </a:tblGrid>
              <a:tr h="470557">
                <a:tc>
                  <a:txBody>
                    <a:bodyPr/>
                    <a:lstStyle/>
                    <a:p>
                      <a:pPr marL="0" marR="0">
                        <a:lnSpc>
                          <a:spcPct val="115000"/>
                        </a:lnSpc>
                        <a:spcBef>
                          <a:spcPts val="0"/>
                        </a:spcBef>
                        <a:spcAft>
                          <a:spcPts val="0"/>
                        </a:spcAft>
                      </a:pPr>
                      <a:r>
                        <a:rPr lang="en-GB" sz="1600" b="1" dirty="0">
                          <a:latin typeface="Cambria"/>
                          <a:ea typeface="Times New Roman"/>
                          <a:cs typeface="Calibri,Bold"/>
                        </a:rPr>
                        <a:t>No.</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dirty="0">
                          <a:latin typeface="Cambria"/>
                          <a:ea typeface="Times New Roman"/>
                          <a:cs typeface="Calibri,Bold"/>
                        </a:rPr>
                        <a:t>Land cover type</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b="1">
                          <a:latin typeface="Cambria"/>
                          <a:ea typeface="Times New Roman"/>
                          <a:cs typeface="Calibri,Bold"/>
                        </a:rPr>
                        <a:t>Area 1990 (ha)</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b="1">
                          <a:latin typeface="Cambria"/>
                          <a:ea typeface="Times New Roman"/>
                          <a:cs typeface="Calibri,Bold"/>
                        </a:rPr>
                        <a:t>Area 2005 (ha)</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b="1">
                          <a:latin typeface="Cambria"/>
                          <a:ea typeface="Times New Roman"/>
                          <a:cs typeface="Calibri,Bold"/>
                        </a:rPr>
                        <a:t>Change %</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777">
                <a:tc>
                  <a:txBody>
                    <a:bodyPr/>
                    <a:lstStyle/>
                    <a:p>
                      <a:pPr marL="0" marR="0" algn="r">
                        <a:lnSpc>
                          <a:spcPct val="115000"/>
                        </a:lnSpc>
                        <a:spcBef>
                          <a:spcPts val="0"/>
                        </a:spcBef>
                        <a:spcAft>
                          <a:spcPts val="0"/>
                        </a:spcAft>
                      </a:pPr>
                      <a:r>
                        <a:rPr lang="en-GB" sz="1600" b="1">
                          <a:latin typeface="Cambria"/>
                          <a:ea typeface="Times New Roman"/>
                          <a:cs typeface="Calibri"/>
                        </a:rPr>
                        <a:t>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Broad leaved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18,682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14,786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-21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266135">
                <a:tc>
                  <a:txBody>
                    <a:bodyPr/>
                    <a:lstStyle/>
                    <a:p>
                      <a:pPr marL="0" marR="0" algn="r">
                        <a:lnSpc>
                          <a:spcPct val="115000"/>
                        </a:lnSpc>
                        <a:spcBef>
                          <a:spcPts val="0"/>
                        </a:spcBef>
                        <a:spcAft>
                          <a:spcPts val="0"/>
                        </a:spcAft>
                      </a:pPr>
                      <a:r>
                        <a:rPr lang="en-GB" sz="1600" b="1">
                          <a:latin typeface="Cambria"/>
                          <a:ea typeface="Times New Roman"/>
                          <a:cs typeface="Calibri"/>
                        </a:rPr>
                        <a:t>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Conifer</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16,384</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18,741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-14</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595">
                <a:tc>
                  <a:txBody>
                    <a:bodyPr/>
                    <a:lstStyle/>
                    <a:p>
                      <a:pPr marL="0" marR="0" algn="r">
                        <a:lnSpc>
                          <a:spcPct val="115000"/>
                        </a:lnSpc>
                        <a:spcBef>
                          <a:spcPts val="0"/>
                        </a:spcBef>
                        <a:spcAft>
                          <a:spcPts val="0"/>
                        </a:spcAft>
                      </a:pPr>
                      <a:r>
                        <a:rPr lang="en-GB" sz="1600" b="1">
                          <a:latin typeface="Cambria"/>
                          <a:ea typeface="Times New Roman"/>
                          <a:cs typeface="Calibri"/>
                        </a:rPr>
                        <a:t>3</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dirty="0">
                          <a:latin typeface="Calibri"/>
                          <a:ea typeface="Calibri"/>
                          <a:cs typeface="Calibri"/>
                        </a:rPr>
                        <a:t>Tropical High Forest (well stocked)</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651,110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600,957</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-8</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470557">
                <a:tc>
                  <a:txBody>
                    <a:bodyPr/>
                    <a:lstStyle/>
                    <a:p>
                      <a:pPr marL="0" marR="0" algn="r">
                        <a:lnSpc>
                          <a:spcPct val="115000"/>
                        </a:lnSpc>
                        <a:spcBef>
                          <a:spcPts val="0"/>
                        </a:spcBef>
                        <a:spcAft>
                          <a:spcPts val="0"/>
                        </a:spcAft>
                      </a:pPr>
                      <a:r>
                        <a:rPr lang="en-GB" sz="1600" b="1">
                          <a:latin typeface="Cambria"/>
                          <a:ea typeface="Times New Roman"/>
                          <a:cs typeface="Calibri"/>
                        </a:rPr>
                        <a:t>4</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Tropical High Forest (low stocked)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273,062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191,694</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811">
                <a:tc>
                  <a:txBody>
                    <a:bodyPr/>
                    <a:lstStyle/>
                    <a:p>
                      <a:pPr marL="0" marR="0" algn="r">
                        <a:lnSpc>
                          <a:spcPct val="115000"/>
                        </a:lnSpc>
                        <a:spcBef>
                          <a:spcPts val="0"/>
                        </a:spcBef>
                        <a:spcAft>
                          <a:spcPts val="0"/>
                        </a:spcAft>
                      </a:pPr>
                      <a:r>
                        <a:rPr lang="en-GB" sz="1600" b="1">
                          <a:latin typeface="Cambria"/>
                          <a:ea typeface="Times New Roman"/>
                          <a:cs typeface="Calibri"/>
                        </a:rPr>
                        <a:t>5</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Woodland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3,974,508</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2,777,998</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337490">
                <a:tc>
                  <a:txBody>
                    <a:bodyPr/>
                    <a:lstStyle/>
                    <a:p>
                      <a:pPr marL="0" marR="0" algn="r">
                        <a:lnSpc>
                          <a:spcPct val="115000"/>
                        </a:lnSpc>
                        <a:spcBef>
                          <a:spcPts val="0"/>
                        </a:spcBef>
                        <a:spcAft>
                          <a:spcPts val="0"/>
                        </a:spcAft>
                      </a:pPr>
                      <a:r>
                        <a:rPr lang="en-GB" sz="1600" b="1">
                          <a:latin typeface="Cambria"/>
                          <a:ea typeface="Times New Roman"/>
                          <a:cs typeface="Calibri"/>
                        </a:rPr>
                        <a:t>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Bush</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1,422,193</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2,968,675</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109</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7490">
                <a:tc>
                  <a:txBody>
                    <a:bodyPr/>
                    <a:lstStyle/>
                    <a:p>
                      <a:pPr marL="0" marR="0" algn="r">
                        <a:lnSpc>
                          <a:spcPct val="115000"/>
                        </a:lnSpc>
                        <a:spcBef>
                          <a:spcPts val="0"/>
                        </a:spcBef>
                        <a:spcAft>
                          <a:spcPts val="0"/>
                        </a:spcAft>
                      </a:pPr>
                      <a:r>
                        <a:rPr lang="en-GB" sz="1600" b="1">
                          <a:latin typeface="Cambria"/>
                          <a:ea typeface="Times New Roman"/>
                          <a:cs typeface="Calibri"/>
                        </a:rPr>
                        <a:t>7</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Grassland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5,115,426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4,063,582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-21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328811">
                <a:tc>
                  <a:txBody>
                    <a:bodyPr/>
                    <a:lstStyle/>
                    <a:p>
                      <a:pPr marL="0" marR="0" algn="r">
                        <a:lnSpc>
                          <a:spcPct val="115000"/>
                        </a:lnSpc>
                        <a:spcBef>
                          <a:spcPts val="0"/>
                        </a:spcBef>
                        <a:spcAft>
                          <a:spcPts val="0"/>
                        </a:spcAft>
                      </a:pPr>
                      <a:r>
                        <a:rPr lang="en-GB" sz="1600" b="1">
                          <a:latin typeface="Cambria"/>
                          <a:ea typeface="Times New Roman"/>
                          <a:cs typeface="Calibri"/>
                        </a:rPr>
                        <a:t>8</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Wetland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484,030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753,041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56*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135">
                <a:tc>
                  <a:txBody>
                    <a:bodyPr/>
                    <a:lstStyle/>
                    <a:p>
                      <a:pPr marL="0" marR="0" algn="r">
                        <a:lnSpc>
                          <a:spcPct val="115000"/>
                        </a:lnSpc>
                        <a:spcBef>
                          <a:spcPts val="0"/>
                        </a:spcBef>
                        <a:spcAft>
                          <a:spcPts val="0"/>
                        </a:spcAft>
                      </a:pPr>
                      <a:r>
                        <a:rPr lang="en-GB" sz="1600" b="1">
                          <a:latin typeface="Cambria"/>
                          <a:ea typeface="Times New Roman"/>
                          <a:cs typeface="Calibri"/>
                        </a:rPr>
                        <a:t>9</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Small scale farmland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8,400,789</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8,847,592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5</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337490">
                <a:tc>
                  <a:txBody>
                    <a:bodyPr/>
                    <a:lstStyle/>
                    <a:p>
                      <a:pPr marL="0" marR="0" algn="r">
                        <a:lnSpc>
                          <a:spcPct val="115000"/>
                        </a:lnSpc>
                        <a:spcBef>
                          <a:spcPts val="0"/>
                        </a:spcBef>
                        <a:spcAft>
                          <a:spcPts val="0"/>
                        </a:spcAft>
                      </a:pPr>
                      <a:r>
                        <a:rPr lang="en-GB" sz="1600" b="1">
                          <a:latin typeface="Cambria"/>
                          <a:ea typeface="Times New Roman"/>
                          <a:cs typeface="Calibri"/>
                        </a:rPr>
                        <a:t>10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Large scale farmland</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68,447</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106,630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56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135">
                <a:tc>
                  <a:txBody>
                    <a:bodyPr/>
                    <a:lstStyle/>
                    <a:p>
                      <a:pPr marL="0" marR="0" algn="r">
                        <a:lnSpc>
                          <a:spcPct val="115000"/>
                        </a:lnSpc>
                        <a:spcBef>
                          <a:spcPts val="0"/>
                        </a:spcBef>
                        <a:spcAft>
                          <a:spcPts val="0"/>
                        </a:spcAft>
                      </a:pPr>
                      <a:r>
                        <a:rPr lang="en-GB" sz="1600" b="1">
                          <a:latin typeface="Cambria"/>
                          <a:ea typeface="Times New Roman"/>
                          <a:cs typeface="Calibri"/>
                        </a:rPr>
                        <a:t>11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Built up area</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36,572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97,270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166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266135">
                <a:tc>
                  <a:txBody>
                    <a:bodyPr/>
                    <a:lstStyle/>
                    <a:p>
                      <a:pPr marL="0" marR="0" algn="r">
                        <a:lnSpc>
                          <a:spcPct val="115000"/>
                        </a:lnSpc>
                        <a:spcBef>
                          <a:spcPts val="0"/>
                        </a:spcBef>
                        <a:spcAft>
                          <a:spcPts val="0"/>
                        </a:spcAft>
                      </a:pPr>
                      <a:r>
                        <a:rPr lang="en-GB" sz="1600" b="1">
                          <a:latin typeface="Cambria"/>
                          <a:ea typeface="Times New Roman"/>
                          <a:cs typeface="Calibri"/>
                        </a:rPr>
                        <a:t>12</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GB" sz="1600">
                          <a:latin typeface="Calibri"/>
                          <a:ea typeface="Calibri"/>
                          <a:cs typeface="Calibri"/>
                        </a:rPr>
                        <a:t>Impediments</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3741</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
                        </a:rPr>
                        <a:t>7,804</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109</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135">
                <a:tc>
                  <a:txBody>
                    <a:bodyPr/>
                    <a:lstStyle/>
                    <a:p>
                      <a:pPr marL="0" marR="0" algn="r">
                        <a:lnSpc>
                          <a:spcPct val="115000"/>
                        </a:lnSpc>
                        <a:spcBef>
                          <a:spcPts val="0"/>
                        </a:spcBef>
                        <a:spcAft>
                          <a:spcPts val="0"/>
                        </a:spcAft>
                      </a:pPr>
                      <a:r>
                        <a:rPr lang="en-US" sz="1600" b="1">
                          <a:latin typeface="Cambria"/>
                          <a:ea typeface="Times New Roman"/>
                          <a:cs typeface="Calibri"/>
                        </a:rPr>
                        <a:t>13</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nSpc>
                          <a:spcPct val="115000"/>
                        </a:lnSpc>
                        <a:spcBef>
                          <a:spcPts val="0"/>
                        </a:spcBef>
                        <a:spcAft>
                          <a:spcPts val="0"/>
                        </a:spcAft>
                      </a:pPr>
                      <a:r>
                        <a:rPr lang="en-GB" sz="1600">
                          <a:latin typeface="Calibri"/>
                          <a:ea typeface="Calibri"/>
                          <a:cs typeface="Calibri"/>
                        </a:rPr>
                        <a:t>Open Water</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3,689,603</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3,706,489</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
                        </a:rPr>
                        <a:t>0</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r>
              <a:tr h="292748">
                <a:tc>
                  <a:txBody>
                    <a:bodyPr/>
                    <a:lstStyle/>
                    <a:p>
                      <a:pPr marL="0" marR="0">
                        <a:lnSpc>
                          <a:spcPct val="115000"/>
                        </a:lnSpc>
                        <a:spcBef>
                          <a:spcPts val="0"/>
                        </a:spcBef>
                        <a:spcAft>
                          <a:spcPts val="0"/>
                        </a:spcAft>
                      </a:pP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600">
                        <a:latin typeface="Calibri"/>
                        <a:ea typeface="Times New Roman"/>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a:latin typeface="Calibri"/>
                          <a:ea typeface="Calibri"/>
                          <a:cs typeface="Calibri,Bold"/>
                        </a:rPr>
                        <a:t>24,155,246</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GB" sz="1600">
                          <a:latin typeface="Calibri"/>
                          <a:ea typeface="Calibri"/>
                          <a:cs typeface="Calibri,Bold"/>
                        </a:rPr>
                        <a:t>24,155,347</a:t>
                      </a:r>
                      <a:endParaRPr lang="en-US"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DFEE"/>
                    </a:solidFill>
                  </a:tcPr>
                </a:tc>
                <a:tc>
                  <a:txBody>
                    <a:bodyPr/>
                    <a:lstStyle/>
                    <a:p>
                      <a:pPr marL="0" marR="0" algn="r">
                        <a:lnSpc>
                          <a:spcPct val="115000"/>
                        </a:lnSpc>
                        <a:spcBef>
                          <a:spcPts val="0"/>
                        </a:spcBef>
                        <a:spcAft>
                          <a:spcPts val="0"/>
                        </a:spcAft>
                      </a:pPr>
                      <a:r>
                        <a:rPr lang="en-GB" sz="1600" dirty="0">
                          <a:latin typeface="Calibri"/>
                          <a:ea typeface="Calibri"/>
                          <a:cs typeface="Calibri"/>
                        </a:rPr>
                        <a:t>-</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3200" b="1" dirty="0" smtClean="0">
                <a:solidFill>
                  <a:srgbClr val="0066FF"/>
                </a:solidFill>
              </a:rPr>
              <a:t>2a. Continued: Trends in forest cover loss</a:t>
            </a:r>
          </a:p>
        </p:txBody>
      </p:sp>
      <p:sp>
        <p:nvSpPr>
          <p:cNvPr id="10243" name="Content Placeholder 2"/>
          <p:cNvSpPr>
            <a:spLocks noGrp="1"/>
          </p:cNvSpPr>
          <p:nvPr>
            <p:ph idx="1"/>
          </p:nvPr>
        </p:nvSpPr>
        <p:spPr>
          <a:xfrm>
            <a:off x="457200" y="1295400"/>
            <a:ext cx="8229600" cy="5105400"/>
          </a:xfrm>
        </p:spPr>
        <p:txBody>
          <a:bodyPr/>
          <a:lstStyle/>
          <a:p>
            <a:pPr lvl="0"/>
            <a:r>
              <a:rPr lang="en-GB" sz="3000" dirty="0" smtClean="0"/>
              <a:t>In 1890 forest cover in Uganda was about 10,800,000 Ha </a:t>
            </a:r>
            <a:endParaRPr lang="en-US" sz="3000" dirty="0" smtClean="0"/>
          </a:p>
          <a:p>
            <a:pPr lvl="0"/>
            <a:r>
              <a:rPr lang="en-GB" sz="3000" dirty="0" smtClean="0"/>
              <a:t>In 1990 forest cover in Uganda was 4,900,000 Ha</a:t>
            </a:r>
            <a:endParaRPr lang="en-US" sz="3000" dirty="0" smtClean="0"/>
          </a:p>
          <a:p>
            <a:pPr lvl="0"/>
            <a:r>
              <a:rPr lang="en-GB" sz="3000" dirty="0" smtClean="0"/>
              <a:t>In 2005 forest cover in Uganda was 3,600,000 Ha</a:t>
            </a:r>
            <a:endParaRPr lang="en-US" sz="3000" dirty="0" smtClean="0"/>
          </a:p>
          <a:p>
            <a:pPr lvl="0"/>
            <a:r>
              <a:rPr lang="en-GB" sz="3000" dirty="0" smtClean="0"/>
              <a:t>Between 1890 and 1990, average annual forest loss was nearly at 60,000 ha/year </a:t>
            </a:r>
            <a:endParaRPr lang="en-US" sz="3000" dirty="0" smtClean="0"/>
          </a:p>
          <a:p>
            <a:pPr lvl="0"/>
            <a:r>
              <a:rPr lang="en-GB" sz="3000" dirty="0" smtClean="0"/>
              <a:t>Between 1990 and 2005, average annual forest loss was estimated at 90,000 ha/year </a:t>
            </a:r>
            <a:endParaRPr lang="en-US" sz="3000" dirty="0" smtClean="0"/>
          </a:p>
          <a:p>
            <a:pPr>
              <a:buNone/>
            </a:pPr>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533400"/>
            <a:ext cx="8229600" cy="1143000"/>
          </a:xfrm>
        </p:spPr>
        <p:txBody>
          <a:bodyPr/>
          <a:lstStyle/>
          <a:p>
            <a:r>
              <a:rPr lang="en-GB" sz="3200" b="1" dirty="0" smtClean="0">
                <a:solidFill>
                  <a:srgbClr val="0066FF"/>
                </a:solidFill>
              </a:rPr>
              <a:t>2a. Continued: Main Direct Drivers of Deforestation and forest Degradation in Uganda</a:t>
            </a:r>
          </a:p>
        </p:txBody>
      </p:sp>
      <p:sp>
        <p:nvSpPr>
          <p:cNvPr id="4" name="Content Placeholder 3"/>
          <p:cNvSpPr>
            <a:spLocks noGrp="1"/>
          </p:cNvSpPr>
          <p:nvPr>
            <p:ph idx="1"/>
          </p:nvPr>
        </p:nvSpPr>
        <p:spPr>
          <a:xfrm>
            <a:off x="457200" y="1752600"/>
            <a:ext cx="8229600" cy="4525963"/>
          </a:xfrm>
        </p:spPr>
        <p:txBody>
          <a:bodyPr/>
          <a:lstStyle/>
          <a:p>
            <a:pPr marL="514350" lvl="0" indent="-514350">
              <a:buFont typeface="+mj-lt"/>
              <a:buAutoNum type="arabicPeriod"/>
            </a:pPr>
            <a:r>
              <a:rPr lang="en-GB" dirty="0" smtClean="0"/>
              <a:t>Agricultural expansion into forested land</a:t>
            </a:r>
            <a:endParaRPr lang="en-US" dirty="0" smtClean="0"/>
          </a:p>
          <a:p>
            <a:pPr marL="514350" lvl="0" indent="-514350">
              <a:buFont typeface="+mj-lt"/>
              <a:buAutoNum type="arabicPeriod"/>
            </a:pPr>
            <a:r>
              <a:rPr lang="en-GB" dirty="0" smtClean="0"/>
              <a:t>Population growth</a:t>
            </a:r>
            <a:endParaRPr lang="en-US" dirty="0" smtClean="0"/>
          </a:p>
          <a:p>
            <a:pPr marL="514350" lvl="0" indent="-514350">
              <a:buFont typeface="+mj-lt"/>
              <a:buAutoNum type="arabicPeriod"/>
            </a:pPr>
            <a:r>
              <a:rPr lang="en-GB" dirty="0" smtClean="0"/>
              <a:t>Unsustainable cutting of trees for charcoal</a:t>
            </a:r>
            <a:endParaRPr lang="en-US" dirty="0" smtClean="0"/>
          </a:p>
          <a:p>
            <a:pPr marL="514350" lvl="0" indent="-514350">
              <a:buFont typeface="+mj-lt"/>
              <a:buAutoNum type="arabicPeriod"/>
            </a:pPr>
            <a:r>
              <a:rPr lang="en-GB" dirty="0" smtClean="0"/>
              <a:t>Unsustainable cutting of trees for firewood</a:t>
            </a:r>
            <a:endParaRPr lang="en-US" dirty="0" smtClean="0"/>
          </a:p>
          <a:p>
            <a:pPr marL="514350" lvl="0" indent="-514350">
              <a:buFont typeface="+mj-lt"/>
              <a:buAutoNum type="arabicPeriod"/>
            </a:pPr>
            <a:r>
              <a:rPr lang="en-GB" dirty="0" smtClean="0"/>
              <a:t>Unsustainable harvesting of timber</a:t>
            </a:r>
            <a:endParaRPr lang="en-US" dirty="0" smtClean="0"/>
          </a:p>
          <a:p>
            <a:pPr marL="514350" lvl="0" indent="-514350">
              <a:buFont typeface="+mj-lt"/>
              <a:buAutoNum type="arabicPeriod"/>
            </a:pPr>
            <a:r>
              <a:rPr lang="en-GB" dirty="0" smtClean="0"/>
              <a:t>Livestock grazing and bush burning</a:t>
            </a:r>
          </a:p>
          <a:p>
            <a:pPr marL="514350" lvl="0" indent="-514350">
              <a:buFont typeface="+mj-lt"/>
              <a:buAutoNum type="arabicPeriod"/>
            </a:pPr>
            <a:r>
              <a:rPr lang="en-GB" dirty="0" smtClean="0">
                <a:solidFill>
                  <a:schemeClr val="bg1">
                    <a:lumMod val="75000"/>
                  </a:schemeClr>
                </a:solidFill>
              </a:rPr>
              <a:t>See  large Table on Pg 36</a:t>
            </a:r>
            <a:endParaRPr lang="en-US" dirty="0" smtClean="0">
              <a:solidFill>
                <a:schemeClr val="bg1">
                  <a:lumMod val="75000"/>
                </a:schemeClr>
              </a:solidFill>
            </a:endParaRP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304800"/>
            <a:ext cx="8229600" cy="685800"/>
          </a:xfrm>
        </p:spPr>
        <p:txBody>
          <a:bodyPr/>
          <a:lstStyle/>
          <a:p>
            <a:r>
              <a:rPr lang="en-GB" sz="3200" dirty="0" smtClean="0"/>
              <a:t>GENERAL INFORMATION</a:t>
            </a:r>
            <a:endParaRPr lang="en-GB" dirty="0" smtClean="0"/>
          </a:p>
        </p:txBody>
      </p:sp>
      <p:sp>
        <p:nvSpPr>
          <p:cNvPr id="5123" name="Content Placeholder 2"/>
          <p:cNvSpPr>
            <a:spLocks noGrp="1"/>
          </p:cNvSpPr>
          <p:nvPr>
            <p:ph idx="1"/>
          </p:nvPr>
        </p:nvSpPr>
        <p:spPr>
          <a:xfrm>
            <a:off x="457200" y="990600"/>
            <a:ext cx="8229600" cy="5410200"/>
          </a:xfrm>
        </p:spPr>
        <p:txBody>
          <a:bodyPr/>
          <a:lstStyle/>
          <a:p>
            <a:pPr marL="514350" indent="-514350">
              <a:buNone/>
            </a:pPr>
            <a:endParaRPr lang="en-US" dirty="0" smtClean="0"/>
          </a:p>
          <a:p>
            <a:pPr marL="514350" indent="-514350">
              <a:buNone/>
            </a:pPr>
            <a:endParaRPr lang="en-GB" dirty="0" smtClean="0"/>
          </a:p>
        </p:txBody>
      </p:sp>
      <p:graphicFrame>
        <p:nvGraphicFramePr>
          <p:cNvPr id="4" name="Table 3"/>
          <p:cNvGraphicFramePr>
            <a:graphicFrameLocks noGrp="1"/>
          </p:cNvGraphicFramePr>
          <p:nvPr/>
        </p:nvGraphicFramePr>
        <p:xfrm>
          <a:off x="685800" y="990600"/>
          <a:ext cx="8077200" cy="5382768"/>
        </p:xfrm>
        <a:graphic>
          <a:graphicData uri="http://schemas.openxmlformats.org/drawingml/2006/table">
            <a:tbl>
              <a:tblPr firstRow="1" bandRow="1">
                <a:tableStyleId>{5C22544A-7EE6-4342-B048-85BDC9FD1C3A}</a:tableStyleId>
              </a:tblPr>
              <a:tblGrid>
                <a:gridCol w="2514600"/>
                <a:gridCol w="5562600"/>
              </a:tblGrid>
              <a:tr h="419100">
                <a:tc gridSpan="2">
                  <a:txBody>
                    <a:bodyPr/>
                    <a:lstStyle/>
                    <a:p>
                      <a:pPr marL="0" marR="0" algn="ctr">
                        <a:lnSpc>
                          <a:spcPct val="115000"/>
                        </a:lnSpc>
                        <a:spcBef>
                          <a:spcPts val="0"/>
                        </a:spcBef>
                        <a:spcAft>
                          <a:spcPts val="1000"/>
                        </a:spcAft>
                      </a:pPr>
                      <a:r>
                        <a:rPr lang="en-GB" sz="1600" dirty="0">
                          <a:solidFill>
                            <a:srgbClr val="0066FF"/>
                          </a:solidFill>
                          <a:latin typeface="Calibri"/>
                          <a:ea typeface="Calibri"/>
                          <a:cs typeface="Calibri"/>
                        </a:rPr>
                        <a:t>R-PP Secretariat</a:t>
                      </a:r>
                      <a:endParaRPr lang="en-US" sz="1600" dirty="0">
                        <a:solidFill>
                          <a:srgbClr val="0066FF"/>
                        </a:solidFill>
                        <a:latin typeface="Calibri"/>
                        <a:ea typeface="Calibri"/>
                        <a:cs typeface="Times New Roman"/>
                      </a:endParaRPr>
                    </a:p>
                  </a:txBody>
                  <a:tcPr marL="68580" marR="68580" marT="0" marB="0">
                    <a:solidFill>
                      <a:schemeClr val="bg1">
                        <a:lumMod val="95000"/>
                      </a:schemeClr>
                    </a:solidFill>
                  </a:tcPr>
                </a:tc>
                <a:tc hMerge="1">
                  <a:txBody>
                    <a:bodyPr/>
                    <a:lstStyle/>
                    <a:p>
                      <a:endParaRPr lang="en-US"/>
                    </a:p>
                  </a:txBody>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Alex  B. Muhweezi</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Technical Coordinator, REDD Readiness Preparation Proposal</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Sheila Kiconco</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Programme Officer, REDD Readiness Preparation Proposal</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Xavier Mugumya </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National Coordinator  Climate Change/REDD Focal Point (NFA)</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gridSpan="2">
                  <a:txBody>
                    <a:bodyPr/>
                    <a:lstStyle/>
                    <a:p>
                      <a:pPr marL="0" marR="0" algn="ctr">
                        <a:lnSpc>
                          <a:spcPct val="115000"/>
                        </a:lnSpc>
                        <a:spcBef>
                          <a:spcPts val="0"/>
                        </a:spcBef>
                        <a:spcAft>
                          <a:spcPts val="1000"/>
                        </a:spcAft>
                      </a:pPr>
                      <a:r>
                        <a:rPr lang="en-GB" sz="1800" b="1" kern="1200" dirty="0" smtClean="0">
                          <a:solidFill>
                            <a:srgbClr val="0066FF"/>
                          </a:solidFill>
                          <a:latin typeface="+mn-lt"/>
                          <a:ea typeface="+mn-ea"/>
                          <a:cs typeface="+mn-cs"/>
                        </a:rPr>
                        <a:t>REDD-Plus  Working Group (30-60 members)</a:t>
                      </a:r>
                      <a:endParaRPr lang="en-US" sz="1600" b="1" dirty="0">
                        <a:solidFill>
                          <a:srgbClr val="0066FF"/>
                        </a:solidFill>
                        <a:latin typeface="Calibri"/>
                        <a:ea typeface="Calibri"/>
                        <a:cs typeface="Times New Roman"/>
                      </a:endParaRPr>
                    </a:p>
                  </a:txBody>
                  <a:tcPr marL="68580" marR="68580" marT="0" marB="0">
                    <a:solidFill>
                      <a:schemeClr val="bg1">
                        <a:lumMod val="95000"/>
                      </a:schemeClr>
                    </a:solidFill>
                  </a:tcPr>
                </a:tc>
                <a:tc hMerge="1">
                  <a:txBody>
                    <a:bodyPr/>
                    <a:lstStyle/>
                    <a:p>
                      <a:endParaRPr lang="en-US"/>
                    </a:p>
                  </a:txBody>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Sara Namirembe (PhD)</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Katoomba Group</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Robert Charles Aguma</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ASRDEM Ltd</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Timm Tennigkeit (PhD)</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UNIQUE East Africa Ltd</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Sean White</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c>
                  <a:txBody>
                    <a:bodyPr/>
                    <a:lstStyle/>
                    <a:p>
                      <a:pPr marL="0" marR="0" algn="just">
                        <a:lnSpc>
                          <a:spcPct val="115000"/>
                        </a:lnSpc>
                        <a:spcBef>
                          <a:spcPts val="0"/>
                        </a:spcBef>
                        <a:spcAft>
                          <a:spcPts val="1000"/>
                        </a:spcAft>
                      </a:pPr>
                      <a:r>
                        <a:rPr lang="en-GB" sz="1600">
                          <a:solidFill>
                            <a:srgbClr val="0066FF"/>
                          </a:solidFill>
                          <a:latin typeface="Calibri"/>
                          <a:ea typeface="Calibri"/>
                          <a:cs typeface="Calibri"/>
                        </a:rPr>
                        <a:t>Independent Forestry Consultant</a:t>
                      </a:r>
                      <a:endParaRPr lang="en-US" sz="1600">
                        <a:solidFill>
                          <a:srgbClr val="0066FF"/>
                        </a:solidFill>
                        <a:latin typeface="Calibri"/>
                        <a:ea typeface="Calibri"/>
                        <a:cs typeface="Times New Roman"/>
                      </a:endParaRPr>
                    </a:p>
                  </a:txBody>
                  <a:tcPr marL="68580" marR="68580" marT="0" marB="0">
                    <a:solidFill>
                      <a:schemeClr val="bg1">
                        <a:lumMod val="95000"/>
                      </a:schemeClr>
                    </a:solidFill>
                  </a:tcPr>
                </a:tc>
              </a:tr>
              <a:tr h="419100">
                <a:tc gridSpan="2">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n-GB" sz="1800" b="1" kern="1200" dirty="0" smtClean="0">
                          <a:solidFill>
                            <a:srgbClr val="0066FF"/>
                          </a:solidFill>
                          <a:latin typeface="+mn-lt"/>
                          <a:ea typeface="+mn-ea"/>
                          <a:cs typeface="+mn-cs"/>
                        </a:rPr>
                        <a:t>REDD -Plus Steering Committee  (25-30 members)</a:t>
                      </a:r>
                      <a:endParaRPr lang="en-US" sz="1800" b="1" dirty="0">
                        <a:solidFill>
                          <a:srgbClr val="0066FF"/>
                        </a:solidFill>
                        <a:latin typeface="Calibri"/>
                        <a:ea typeface="Calibri"/>
                        <a:cs typeface="Times New Roman"/>
                      </a:endParaRPr>
                    </a:p>
                  </a:txBody>
                  <a:tcPr marL="68580" marR="68580" marT="0" marB="0">
                    <a:solidFill>
                      <a:schemeClr val="bg1">
                        <a:lumMod val="95000"/>
                      </a:schemeClr>
                    </a:solidFill>
                  </a:tcPr>
                </a:tc>
                <a:tc hMerge="1">
                  <a:txBody>
                    <a:bodyPr/>
                    <a:lstStyle/>
                    <a:p>
                      <a:endParaRPr lang="en-US"/>
                    </a:p>
                  </a:txBody>
                  <a:tcPr/>
                </a:tc>
              </a:tr>
              <a:tr h="419100">
                <a:tc gridSpan="2">
                  <a:txBody>
                    <a:bodyPr/>
                    <a:lstStyle/>
                    <a:p>
                      <a:pPr marL="0" marR="0">
                        <a:lnSpc>
                          <a:spcPct val="115000"/>
                        </a:lnSpc>
                        <a:spcBef>
                          <a:spcPts val="0"/>
                        </a:spcBef>
                        <a:spcAft>
                          <a:spcPts val="0"/>
                        </a:spcAft>
                      </a:pPr>
                      <a:r>
                        <a:rPr lang="en-GB" sz="1600" dirty="0">
                          <a:solidFill>
                            <a:srgbClr val="0066FF"/>
                          </a:solidFill>
                          <a:latin typeface="Calibri"/>
                          <a:ea typeface="Calibri"/>
                          <a:cs typeface="Calibri"/>
                        </a:rPr>
                        <a:t>IUCN, Environmental Alert, Care Uganda, Water Governance Institute, Eco-Trust, Tree Talk, </a:t>
                      </a:r>
                      <a:r>
                        <a:rPr lang="en-GB" sz="1600" dirty="0" smtClean="0">
                          <a:solidFill>
                            <a:srgbClr val="0066FF"/>
                          </a:solidFill>
                          <a:latin typeface="Calibri"/>
                          <a:ea typeface="Calibri"/>
                          <a:cs typeface="Calibri"/>
                        </a:rPr>
                        <a:t>ACODE, </a:t>
                      </a:r>
                      <a:r>
                        <a:rPr lang="en-GB" sz="1600" dirty="0" err="1" smtClean="0">
                          <a:solidFill>
                            <a:srgbClr val="0066FF"/>
                          </a:solidFill>
                          <a:latin typeface="Calibri"/>
                          <a:ea typeface="Calibri"/>
                          <a:cs typeface="Calibri"/>
                        </a:rPr>
                        <a:t>Tobari</a:t>
                      </a:r>
                      <a:r>
                        <a:rPr lang="en-GB" sz="1600" dirty="0" smtClean="0">
                          <a:solidFill>
                            <a:srgbClr val="0066FF"/>
                          </a:solidFill>
                          <a:latin typeface="Calibri"/>
                          <a:ea typeface="Calibri"/>
                          <a:cs typeface="Calibri"/>
                        </a:rPr>
                        <a:t>/IPACC</a:t>
                      </a:r>
                      <a:r>
                        <a:rPr lang="en-GB" sz="1600" dirty="0">
                          <a:solidFill>
                            <a:srgbClr val="0066FF"/>
                          </a:solidFill>
                          <a:latin typeface="Calibri"/>
                          <a:ea typeface="Calibri"/>
                          <a:cs typeface="Calibri"/>
                        </a:rPr>
                        <a:t>,  NAPE, BUCODO and Uganda Media Trust</a:t>
                      </a:r>
                      <a:endParaRPr lang="en-US" sz="1600" dirty="0">
                        <a:solidFill>
                          <a:srgbClr val="0066FF"/>
                        </a:solidFill>
                        <a:latin typeface="Calibri"/>
                        <a:ea typeface="Calibri"/>
                        <a:cs typeface="Times New Roman"/>
                      </a:endParaRPr>
                    </a:p>
                  </a:txBody>
                  <a:tcPr marL="68580" marR="68580" marT="0" marB="0">
                    <a:solidFill>
                      <a:schemeClr val="bg1">
                        <a:lumMod val="95000"/>
                      </a:schemeClr>
                    </a:solidFill>
                  </a:tcPr>
                </a:tc>
                <a:tc hMerge="1">
                  <a:txBody>
                    <a:bodyPr/>
                    <a:lstStyle/>
                    <a:p>
                      <a:endParaRPr lang="en-US"/>
                    </a:p>
                  </a:txBody>
                  <a:tcPr/>
                </a:tc>
              </a:tr>
              <a:tr h="419100">
                <a:tc gridSpan="2">
                  <a:txBody>
                    <a:bodyPr/>
                    <a:lstStyle/>
                    <a:p>
                      <a:pPr marL="0" marR="0">
                        <a:lnSpc>
                          <a:spcPct val="115000"/>
                        </a:lnSpc>
                        <a:spcBef>
                          <a:spcPts val="0"/>
                        </a:spcBef>
                        <a:spcAft>
                          <a:spcPts val="0"/>
                        </a:spcAft>
                      </a:pPr>
                      <a:r>
                        <a:rPr lang="en-US" sz="1800" b="1" dirty="0" smtClean="0">
                          <a:solidFill>
                            <a:srgbClr val="0066FF"/>
                          </a:solidFill>
                          <a:latin typeface="Calibri"/>
                          <a:ea typeface="Calibri"/>
                          <a:cs typeface="Times New Roman"/>
                        </a:rPr>
                        <a:t>Financing:</a:t>
                      </a:r>
                      <a:r>
                        <a:rPr lang="en-US" sz="1800" b="1" baseline="0" dirty="0" smtClean="0">
                          <a:solidFill>
                            <a:srgbClr val="0066FF"/>
                          </a:solidFill>
                          <a:latin typeface="Calibri"/>
                          <a:ea typeface="Calibri"/>
                          <a:cs typeface="Times New Roman"/>
                        </a:rPr>
                        <a:t> R-PP formulation Grant from FCPF US$ 200,000; Royal Norwegian Embassy in Uganda US$ 183,500; GoU and other civil Society Organizations: in Kind</a:t>
                      </a:r>
                      <a:endParaRPr lang="en-US" sz="1800" b="1" dirty="0">
                        <a:solidFill>
                          <a:srgbClr val="0066FF"/>
                        </a:solidFill>
                        <a:latin typeface="Calibri"/>
                        <a:ea typeface="Calibri"/>
                        <a:cs typeface="Times New Roman"/>
                      </a:endParaRPr>
                    </a:p>
                  </a:txBody>
                  <a:tcPr marL="68580" marR="68580" marT="0" marB="0">
                    <a:solidFill>
                      <a:schemeClr val="bg1">
                        <a:lumMod val="95000"/>
                      </a:schemeClr>
                    </a:solidFill>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b="1" dirty="0" smtClean="0">
                <a:solidFill>
                  <a:srgbClr val="0066FF"/>
                </a:solidFill>
              </a:rPr>
              <a:t>2a. Continued: Analysis of Drivers of deforestation and forest degradation in Uganda </a:t>
            </a:r>
            <a:r>
              <a:rPr lang="en-GB" sz="2800" b="1" dirty="0" smtClean="0">
                <a:solidFill>
                  <a:schemeClr val="bg1">
                    <a:lumMod val="85000"/>
                  </a:schemeClr>
                </a:solidFill>
              </a:rPr>
              <a:t>(see large table)</a:t>
            </a:r>
          </a:p>
        </p:txBody>
      </p:sp>
      <p:graphicFrame>
        <p:nvGraphicFramePr>
          <p:cNvPr id="5" name="Content Placeholder 4"/>
          <p:cNvGraphicFramePr>
            <a:graphicFrameLocks noGrp="1"/>
          </p:cNvGraphicFramePr>
          <p:nvPr>
            <p:ph idx="1"/>
          </p:nvPr>
        </p:nvGraphicFramePr>
        <p:xfrm>
          <a:off x="457200" y="1600200"/>
          <a:ext cx="8229600" cy="5137912"/>
        </p:xfrm>
        <a:graphic>
          <a:graphicData uri="http://schemas.openxmlformats.org/drawingml/2006/table">
            <a:tbl>
              <a:tblPr firstRow="1" bandRow="1">
                <a:tableStyleId>{5C22544A-7EE6-4342-B048-85BDC9FD1C3A}</a:tableStyleId>
              </a:tblPr>
              <a:tblGrid>
                <a:gridCol w="1371600"/>
                <a:gridCol w="3657600"/>
                <a:gridCol w="3200400"/>
              </a:tblGrid>
              <a:tr h="370840">
                <a:tc>
                  <a:txBody>
                    <a:bodyPr/>
                    <a:lstStyle/>
                    <a:p>
                      <a:pPr marL="0" marR="0">
                        <a:lnSpc>
                          <a:spcPct val="115000"/>
                        </a:lnSpc>
                        <a:spcBef>
                          <a:spcPts val="0"/>
                        </a:spcBef>
                        <a:spcAft>
                          <a:spcPts val="0"/>
                        </a:spcAft>
                      </a:pPr>
                      <a:r>
                        <a:rPr lang="en-GB" sz="1600" b="1" dirty="0">
                          <a:latin typeface="Cambria"/>
                          <a:ea typeface="Times New Roman"/>
                          <a:cs typeface="Times New Roman"/>
                        </a:rPr>
                        <a:t>DRIVER</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a:latin typeface="Cambria"/>
                          <a:ea typeface="Times New Roman"/>
                          <a:cs typeface="Times New Roman"/>
                        </a:rPr>
                        <a:t>Underlying causes and Key Agents</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a:latin typeface="Cambria"/>
                          <a:ea typeface="Times New Roman"/>
                          <a:cs typeface="Times New Roman"/>
                        </a:rPr>
                        <a:t>Current interventions </a:t>
                      </a:r>
                      <a:endParaRPr lang="en-US" sz="160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GB" sz="1600" b="1" dirty="0">
                          <a:latin typeface="Cambria"/>
                          <a:ea typeface="Times New Roman"/>
                          <a:cs typeface="Times New Roman"/>
                        </a:rPr>
                        <a:t>Agricultural expansion into forested land</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dirty="0">
                          <a:latin typeface="Calibri"/>
                          <a:ea typeface="Calibri"/>
                          <a:cs typeface="Times New Roman"/>
                        </a:rPr>
                        <a:t>Direct Causes for agricultural expansion: </a:t>
                      </a:r>
                      <a:endParaRPr lang="en-GB" sz="1600" b="1" dirty="0" smtClean="0">
                        <a:latin typeface="Calibri"/>
                        <a:ea typeface="Calibri"/>
                        <a:cs typeface="Times New Roman"/>
                      </a:endParaRPr>
                    </a:p>
                    <a:p>
                      <a:pPr marL="0" marR="0">
                        <a:lnSpc>
                          <a:spcPct val="115000"/>
                        </a:lnSpc>
                        <a:spcBef>
                          <a:spcPts val="0"/>
                        </a:spcBef>
                        <a:spcAft>
                          <a:spcPts val="0"/>
                        </a:spcAft>
                        <a:buFont typeface="Arial" pitchFamily="34" charset="0"/>
                        <a:buChar char="•"/>
                      </a:pPr>
                      <a:r>
                        <a:rPr lang="en-GB" sz="1600" dirty="0" smtClean="0">
                          <a:latin typeface="Calibri"/>
                          <a:ea typeface="Calibri"/>
                          <a:cs typeface="Times New Roman"/>
                        </a:rPr>
                        <a:t>Commercialisation </a:t>
                      </a:r>
                      <a:r>
                        <a:rPr lang="en-GB" sz="1600" dirty="0">
                          <a:latin typeface="Calibri"/>
                          <a:ea typeface="Calibri"/>
                          <a:cs typeface="Times New Roman"/>
                        </a:rPr>
                        <a:t>of </a:t>
                      </a:r>
                      <a:r>
                        <a:rPr lang="en-GB" sz="1600" dirty="0" smtClean="0">
                          <a:latin typeface="Calibri"/>
                          <a:ea typeface="Calibri"/>
                          <a:cs typeface="Times New Roman"/>
                        </a:rPr>
                        <a:t>agriculture:</a:t>
                      </a:r>
                      <a:endParaRPr lang="en-US" sz="1600" dirty="0" smtClean="0">
                        <a:latin typeface="Calibri"/>
                        <a:ea typeface="Calibri"/>
                        <a:cs typeface="Times New Roman"/>
                      </a:endParaRPr>
                    </a:p>
                    <a:p>
                      <a:pPr marL="0" marR="0">
                        <a:lnSpc>
                          <a:spcPct val="115000"/>
                        </a:lnSpc>
                        <a:spcBef>
                          <a:spcPts val="0"/>
                        </a:spcBef>
                        <a:spcAft>
                          <a:spcPts val="0"/>
                        </a:spcAft>
                        <a:buFont typeface="Arial" pitchFamily="34" charset="0"/>
                        <a:buChar char="•"/>
                      </a:pPr>
                      <a:r>
                        <a:rPr lang="en-GB" sz="1600" dirty="0" smtClean="0">
                          <a:latin typeface="Calibri"/>
                          <a:ea typeface="Calibri"/>
                          <a:cs typeface="TimesNewRoman"/>
                        </a:rPr>
                        <a:t>Poor </a:t>
                      </a:r>
                      <a:r>
                        <a:rPr lang="en-GB" sz="1600" dirty="0">
                          <a:latin typeface="Calibri"/>
                          <a:ea typeface="Calibri"/>
                          <a:cs typeface="TimesNewRoman"/>
                        </a:rPr>
                        <a:t>agricultural practices </a:t>
                      </a:r>
                      <a:endParaRPr lang="en-US" sz="1600" dirty="0" smtClean="0">
                        <a:latin typeface="Calibri"/>
                        <a:ea typeface="Calibri"/>
                        <a:cs typeface="Times New Roman"/>
                      </a:endParaRPr>
                    </a:p>
                    <a:p>
                      <a:pPr marL="0" marR="0">
                        <a:lnSpc>
                          <a:spcPct val="115000"/>
                        </a:lnSpc>
                        <a:spcBef>
                          <a:spcPts val="0"/>
                        </a:spcBef>
                        <a:spcAft>
                          <a:spcPts val="0"/>
                        </a:spcAft>
                        <a:buFont typeface="Arial" pitchFamily="34" charset="0"/>
                        <a:buChar char="•"/>
                      </a:pPr>
                      <a:r>
                        <a:rPr lang="en-GB" sz="1600" dirty="0" smtClean="0">
                          <a:latin typeface="Calibri"/>
                          <a:ea typeface="Calibri"/>
                          <a:cs typeface="Times New Roman"/>
                        </a:rPr>
                        <a:t>Weak extension system</a:t>
                      </a:r>
                    </a:p>
                    <a:p>
                      <a:pPr marL="0" marR="0">
                        <a:lnSpc>
                          <a:spcPct val="115000"/>
                        </a:lnSpc>
                        <a:spcBef>
                          <a:spcPts val="0"/>
                        </a:spcBef>
                        <a:spcAft>
                          <a:spcPts val="0"/>
                        </a:spcAft>
                        <a:buFont typeface="Arial" pitchFamily="34" charset="0"/>
                        <a:buChar char="•"/>
                      </a:pPr>
                      <a:r>
                        <a:rPr lang="en-GB" sz="1600" dirty="0" smtClean="0">
                          <a:latin typeface="Calibri"/>
                          <a:ea typeface="Calibri"/>
                          <a:cs typeface="Times New Roman"/>
                        </a:rPr>
                        <a:t>Problem </a:t>
                      </a:r>
                      <a:r>
                        <a:rPr lang="en-GB" sz="1600" dirty="0">
                          <a:latin typeface="Calibri"/>
                          <a:ea typeface="Calibri"/>
                          <a:cs typeface="Times New Roman"/>
                        </a:rPr>
                        <a:t>animal </a:t>
                      </a:r>
                      <a:r>
                        <a:rPr lang="en-GB" sz="1600" dirty="0" smtClean="0">
                          <a:latin typeface="Calibri"/>
                          <a:ea typeface="Calibri"/>
                          <a:cs typeface="Times New Roman"/>
                        </a:rPr>
                        <a:t>control</a:t>
                      </a:r>
                      <a:endParaRPr lang="en-US" sz="1600" dirty="0" smtClean="0">
                        <a:latin typeface="Calibri"/>
                        <a:ea typeface="Calibri"/>
                        <a:cs typeface="Times New Roman"/>
                      </a:endParaRPr>
                    </a:p>
                    <a:p>
                      <a:pPr marL="0" marR="0">
                        <a:lnSpc>
                          <a:spcPct val="115000"/>
                        </a:lnSpc>
                        <a:spcBef>
                          <a:spcPts val="0"/>
                        </a:spcBef>
                        <a:spcAft>
                          <a:spcPts val="0"/>
                        </a:spcAft>
                        <a:buFont typeface="Arial" pitchFamily="34" charset="0"/>
                        <a:buChar char="•"/>
                      </a:pPr>
                      <a:r>
                        <a:rPr lang="en-GB" sz="1600" dirty="0" smtClean="0">
                          <a:latin typeface="Calibri"/>
                          <a:ea typeface="Calibri"/>
                          <a:cs typeface="Times New Roman"/>
                        </a:rPr>
                        <a:t>Culture</a:t>
                      </a:r>
                      <a:endParaRPr lang="en-US" sz="1600" dirty="0" smtClean="0">
                        <a:latin typeface="Calibri"/>
                        <a:ea typeface="Calibri"/>
                        <a:cs typeface="Times New Roman"/>
                      </a:endParaRPr>
                    </a:p>
                    <a:p>
                      <a:pPr marL="0" marR="0">
                        <a:lnSpc>
                          <a:spcPct val="115000"/>
                        </a:lnSpc>
                        <a:spcBef>
                          <a:spcPts val="0"/>
                        </a:spcBef>
                        <a:spcAft>
                          <a:spcPts val="0"/>
                        </a:spcAft>
                        <a:buFont typeface="Arial" pitchFamily="34" charset="0"/>
                        <a:buChar char="•"/>
                      </a:pPr>
                      <a:r>
                        <a:rPr lang="en-GB" sz="1600" dirty="0" smtClean="0">
                          <a:latin typeface="Calibri"/>
                          <a:ea typeface="Cambria"/>
                          <a:cs typeface="Calibri"/>
                        </a:rPr>
                        <a:t>demand </a:t>
                      </a:r>
                      <a:r>
                        <a:rPr lang="en-GB" sz="1600" dirty="0">
                          <a:latin typeface="Calibri"/>
                          <a:ea typeface="Cambria"/>
                          <a:cs typeface="Calibri"/>
                        </a:rPr>
                        <a:t>for more land to meet the increasing demand</a:t>
                      </a:r>
                      <a:r>
                        <a:rPr lang="en-GB" sz="1600" dirty="0">
                          <a:latin typeface="Calibri"/>
                          <a:ea typeface="Calibri"/>
                          <a:cs typeface="Times New Roman"/>
                        </a:rPr>
                        <a:t> for food for a growing population</a:t>
                      </a:r>
                      <a:endParaRPr lang="en-US" sz="1600" dirty="0">
                        <a:latin typeface="Calibri"/>
                        <a:ea typeface="Calibri"/>
                        <a:cs typeface="Times New Roman"/>
                      </a:endParaRPr>
                    </a:p>
                    <a:p>
                      <a:pPr marL="342900" marR="0" lvl="0" indent="-342900">
                        <a:lnSpc>
                          <a:spcPct val="115000"/>
                        </a:lnSpc>
                        <a:spcBef>
                          <a:spcPts val="0"/>
                        </a:spcBef>
                        <a:spcAft>
                          <a:spcPts val="0"/>
                        </a:spcAft>
                        <a:buFont typeface="+mj-lt"/>
                        <a:buNone/>
                      </a:pPr>
                      <a:r>
                        <a:rPr lang="en-GB" sz="1600" b="1" dirty="0">
                          <a:latin typeface="Calibri"/>
                          <a:ea typeface="Calibri"/>
                          <a:cs typeface="Times New Roman"/>
                        </a:rPr>
                        <a:t>The key agents are </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GB" sz="1600" dirty="0">
                          <a:latin typeface="Calibri"/>
                          <a:ea typeface="Calibri"/>
                          <a:cs typeface="Times New Roman"/>
                        </a:rPr>
                        <a:t>small-scale farmers (88 % of the population of Uganda),</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GB" sz="1600" dirty="0">
                          <a:latin typeface="Calibri"/>
                          <a:ea typeface="Calibri"/>
                          <a:cs typeface="Times New Roman"/>
                        </a:rPr>
                        <a:t> immigrants and </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GB" sz="1600" dirty="0">
                          <a:latin typeface="Calibri"/>
                          <a:ea typeface="Calibri"/>
                          <a:cs typeface="Times New Roman"/>
                        </a:rPr>
                        <a:t>Private large scale monoculture farming (Palm Oil and Sugar Canes).</a:t>
                      </a:r>
                      <a:endParaRPr lang="en-US" sz="16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GB" sz="1600" dirty="0">
                          <a:latin typeface="Calibri"/>
                          <a:ea typeface="Cambria"/>
                          <a:cs typeface="Calibri"/>
                        </a:rPr>
                        <a:t>In other instances agriculture follows </a:t>
                      </a:r>
                      <a:r>
                        <a:rPr lang="en-GB" sz="1600" dirty="0" smtClean="0">
                          <a:latin typeface="Calibri"/>
                          <a:ea typeface="Cambria"/>
                          <a:cs typeface="Calibri"/>
                        </a:rPr>
                        <a:t>after forest disturbance.</a:t>
                      </a:r>
                      <a:endParaRPr lang="en-US" sz="1600" dirty="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None/>
                      </a:pPr>
                      <a:r>
                        <a:rPr lang="en-GB" sz="1600" b="1" i="1" dirty="0">
                          <a:latin typeface="Calibri"/>
                          <a:ea typeface="Calibri"/>
                          <a:cs typeface="Times New Roman"/>
                        </a:rPr>
                        <a:t>Management of Forest </a:t>
                      </a:r>
                      <a:r>
                        <a:rPr lang="en-GB" sz="1600" b="1" i="1" dirty="0" smtClean="0">
                          <a:latin typeface="Calibri"/>
                          <a:ea typeface="Calibri"/>
                          <a:cs typeface="Times New Roman"/>
                        </a:rPr>
                        <a:t>Estates:</a:t>
                      </a:r>
                    </a:p>
                    <a:p>
                      <a:pPr marL="342900" marR="0" lvl="0" indent="-342900">
                        <a:lnSpc>
                          <a:spcPct val="115000"/>
                        </a:lnSpc>
                        <a:spcBef>
                          <a:spcPts val="0"/>
                        </a:spcBef>
                        <a:spcAft>
                          <a:spcPts val="0"/>
                        </a:spcAft>
                        <a:buFont typeface="Arial" pitchFamily="34" charset="0"/>
                        <a:buChar char="•"/>
                      </a:pPr>
                      <a:r>
                        <a:rPr lang="en-GB" sz="1600" dirty="0" smtClean="0">
                          <a:latin typeface="Calibri"/>
                          <a:ea typeface="Calibri"/>
                          <a:cs typeface="Times New Roman"/>
                        </a:rPr>
                        <a:t>eviction </a:t>
                      </a:r>
                      <a:r>
                        <a:rPr lang="en-GB" sz="1600" dirty="0">
                          <a:latin typeface="Calibri"/>
                          <a:ea typeface="Calibri"/>
                          <a:cs typeface="Times New Roman"/>
                        </a:rPr>
                        <a:t>of encroachers has been the most common method of controlling agricultural expansion into </a:t>
                      </a:r>
                      <a:r>
                        <a:rPr lang="en-GB" sz="1600" dirty="0" smtClean="0">
                          <a:latin typeface="Calibri"/>
                          <a:ea typeface="Calibri"/>
                          <a:cs typeface="Times New Roman"/>
                        </a:rPr>
                        <a:t>forests;</a:t>
                      </a:r>
                      <a:endParaRPr lang="en-US" sz="1600" dirty="0" smtClean="0">
                        <a:latin typeface="Calibri"/>
                        <a:ea typeface="Calibri"/>
                        <a:cs typeface="Times New Roman"/>
                      </a:endParaRPr>
                    </a:p>
                    <a:p>
                      <a:pPr marL="342900" marR="0" lvl="0" indent="-342900">
                        <a:lnSpc>
                          <a:spcPct val="115000"/>
                        </a:lnSpc>
                        <a:spcBef>
                          <a:spcPts val="0"/>
                        </a:spcBef>
                        <a:spcAft>
                          <a:spcPts val="0"/>
                        </a:spcAft>
                        <a:buFont typeface="Arial" pitchFamily="34" charset="0"/>
                        <a:buChar char="•"/>
                      </a:pPr>
                      <a:r>
                        <a:rPr lang="en-GB" sz="1600" dirty="0" smtClean="0">
                          <a:latin typeface="Calibri"/>
                          <a:ea typeface="Calibri"/>
                          <a:cs typeface="Times New Roman"/>
                        </a:rPr>
                        <a:t>But </a:t>
                      </a:r>
                      <a:r>
                        <a:rPr lang="en-GB" sz="1600" dirty="0">
                          <a:latin typeface="Calibri"/>
                          <a:ea typeface="Cambria"/>
                          <a:cs typeface="Cambria"/>
                        </a:rPr>
                        <a:t>responsible institutions are not able to do it. </a:t>
                      </a:r>
                      <a:r>
                        <a:rPr lang="en-GB" sz="1600" dirty="0" smtClean="0">
                          <a:latin typeface="Calibri"/>
                          <a:ea typeface="Cambria"/>
                          <a:cs typeface="Cambria"/>
                        </a:rPr>
                        <a:t>They </a:t>
                      </a:r>
                      <a:r>
                        <a:rPr lang="en-GB" sz="1600" dirty="0">
                          <a:latin typeface="Calibri"/>
                          <a:ea typeface="Cambria"/>
                          <a:cs typeface="Cambria"/>
                        </a:rPr>
                        <a:t>give weak institutional capacities and political involvement as the reasons for their failure</a:t>
                      </a:r>
                      <a:endParaRPr lang="en-US" sz="1600" dirty="0">
                        <a:latin typeface="Calibri"/>
                        <a:ea typeface="Calibri"/>
                        <a:cs typeface="Times New Roman"/>
                      </a:endParaRPr>
                    </a:p>
                    <a:p>
                      <a:pPr marL="342900" marR="0" lvl="0" indent="-342900">
                        <a:lnSpc>
                          <a:spcPct val="115000"/>
                        </a:lnSpc>
                        <a:spcBef>
                          <a:spcPts val="0"/>
                        </a:spcBef>
                        <a:spcAft>
                          <a:spcPts val="0"/>
                        </a:spcAft>
                        <a:buFont typeface="+mj-lt"/>
                        <a:buNone/>
                      </a:pPr>
                      <a:r>
                        <a:rPr lang="en-GB" sz="1600" b="1" i="1" dirty="0">
                          <a:latin typeface="Calibri"/>
                          <a:ea typeface="Calibri"/>
                          <a:cs typeface="Times New Roman"/>
                        </a:rPr>
                        <a:t>Developing </a:t>
                      </a:r>
                      <a:r>
                        <a:rPr lang="en-GB" sz="1600" b="1" i="1" dirty="0">
                          <a:latin typeface="Calibri"/>
                          <a:ea typeface="Cambria"/>
                          <a:cs typeface="Calibri"/>
                        </a:rPr>
                        <a:t>Strategy and guidelines </a:t>
                      </a:r>
                      <a:r>
                        <a:rPr lang="en-GB" sz="1600" dirty="0">
                          <a:latin typeface="Calibri"/>
                          <a:ea typeface="Cambria"/>
                          <a:cs typeface="Calibri"/>
                        </a:rPr>
                        <a:t>for nationwide Tree planting and forest land restoration and for Plantation establishment in forest </a:t>
                      </a:r>
                      <a:r>
                        <a:rPr lang="en-GB" sz="1600" dirty="0" smtClean="0">
                          <a:latin typeface="Calibri"/>
                          <a:ea typeface="Cambria"/>
                          <a:cs typeface="Calibri"/>
                        </a:rPr>
                        <a:t>reserves</a:t>
                      </a:r>
                    </a:p>
                    <a:p>
                      <a:pPr marL="342900" marR="0" lvl="0" indent="-342900">
                        <a:lnSpc>
                          <a:spcPct val="115000"/>
                        </a:lnSpc>
                        <a:spcBef>
                          <a:spcPts val="0"/>
                        </a:spcBef>
                        <a:spcAft>
                          <a:spcPts val="0"/>
                        </a:spcAft>
                        <a:buFont typeface="+mj-lt"/>
                        <a:buNone/>
                      </a:pPr>
                      <a:r>
                        <a:rPr lang="en-GB" sz="1600" b="1" i="1" dirty="0" smtClean="0">
                          <a:latin typeface="Calibri"/>
                          <a:ea typeface="Calibri"/>
                          <a:cs typeface="Calibri"/>
                        </a:rPr>
                        <a:t>Saw log</a:t>
                      </a:r>
                      <a:r>
                        <a:rPr lang="en-GB" sz="1600" b="1" i="1" baseline="0" dirty="0" smtClean="0">
                          <a:latin typeface="Calibri"/>
                          <a:ea typeface="Calibri"/>
                          <a:cs typeface="Calibri"/>
                        </a:rPr>
                        <a:t> Production Grant </a:t>
                      </a:r>
                      <a:endParaRPr lang="en-US" sz="1600" b="1" i="1"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sz="2600" b="1" dirty="0" smtClean="0">
                <a:solidFill>
                  <a:srgbClr val="0066FF"/>
                </a:solidFill>
              </a:rPr>
              <a:t>Analysis of Drivers (cont.): </a:t>
            </a:r>
            <a:br>
              <a:rPr lang="en-GB" sz="2600" b="1" dirty="0" smtClean="0">
                <a:solidFill>
                  <a:srgbClr val="0066FF"/>
                </a:solidFill>
              </a:rPr>
            </a:br>
            <a:r>
              <a:rPr lang="en-US" sz="2600" b="1" dirty="0" smtClean="0">
                <a:solidFill>
                  <a:srgbClr val="0066FF"/>
                </a:solidFill>
              </a:rPr>
              <a:t>Previous efforts to address deforestation and forest degradation in Uganda</a:t>
            </a:r>
            <a:r>
              <a:rPr lang="en-US" sz="2800" b="1" dirty="0" smtClean="0"/>
              <a:t/>
            </a:r>
            <a:br>
              <a:rPr lang="en-US" sz="2800" b="1" dirty="0" smtClean="0"/>
            </a:br>
            <a:endParaRPr lang="en-GB" sz="2800" dirty="0" smtClean="0"/>
          </a:p>
        </p:txBody>
      </p:sp>
      <p:sp>
        <p:nvSpPr>
          <p:cNvPr id="11267" name="Content Placeholder 2"/>
          <p:cNvSpPr>
            <a:spLocks noGrp="1"/>
          </p:cNvSpPr>
          <p:nvPr>
            <p:ph idx="1"/>
          </p:nvPr>
        </p:nvSpPr>
        <p:spPr>
          <a:xfrm>
            <a:off x="457200" y="1219200"/>
            <a:ext cx="8229600" cy="4525963"/>
          </a:xfrm>
        </p:spPr>
        <p:txBody>
          <a:bodyPr/>
          <a:lstStyle/>
          <a:p>
            <a:r>
              <a:rPr lang="en-GB" sz="1800" dirty="0" smtClean="0"/>
              <a:t>Previous efforts to halt, reverse and avoid deforestation and forest degradation have not been successful due to several factors including: </a:t>
            </a:r>
            <a:endParaRPr lang="en-US" sz="1800" dirty="0" smtClean="0"/>
          </a:p>
          <a:p>
            <a:pPr lvl="1"/>
            <a:r>
              <a:rPr lang="en-GB" sz="1800" dirty="0" smtClean="0"/>
              <a:t>Weaknesses in the enforcement of law and policy and regulation of use of forest resources. </a:t>
            </a:r>
            <a:endParaRPr lang="en-US" sz="1800" dirty="0" smtClean="0"/>
          </a:p>
          <a:p>
            <a:pPr lvl="1"/>
            <a:r>
              <a:rPr lang="en-GB" sz="1800" dirty="0" smtClean="0"/>
              <a:t>Institutional reforms such as decentralized management of forest reserves have not been effective in achieving their mandates. </a:t>
            </a:r>
            <a:endParaRPr lang="en-US" sz="1800" dirty="0" smtClean="0"/>
          </a:p>
          <a:p>
            <a:pPr lvl="1"/>
            <a:r>
              <a:rPr lang="en-GB" sz="1800" dirty="0" smtClean="0"/>
              <a:t>Poor standards of governance in public administration are recognised as a major concern by the Government of Uganda across all sectors including forestry (NDP 2010).</a:t>
            </a:r>
            <a:endParaRPr lang="en-US" sz="1800" dirty="0" smtClean="0"/>
          </a:p>
          <a:p>
            <a:pPr lvl="1"/>
            <a:r>
              <a:rPr lang="en-GB" sz="1800" dirty="0" smtClean="0"/>
              <a:t>Over-all, efforts to reduce deforestation and forest degradation in Uganda should seek to address </a:t>
            </a:r>
            <a:endParaRPr lang="en-US" sz="1800" dirty="0" smtClean="0"/>
          </a:p>
          <a:p>
            <a:pPr lvl="2"/>
            <a:r>
              <a:rPr lang="en-GB" sz="1800" dirty="0" smtClean="0"/>
              <a:t>political interests,  institutional capacities and credibility, population pressures,   </a:t>
            </a:r>
            <a:endParaRPr lang="en-US" sz="1800" dirty="0" smtClean="0"/>
          </a:p>
          <a:p>
            <a:pPr lvl="2"/>
            <a:r>
              <a:rPr lang="en-GB" sz="1800" dirty="0" smtClean="0"/>
              <a:t>benefits sharing, tenure of land and tree resources, alternatives to forestry resources, and competitiveness of forestry resource and, </a:t>
            </a:r>
            <a:endParaRPr lang="en-US" sz="1800" dirty="0" smtClean="0"/>
          </a:p>
          <a:p>
            <a:pPr lvl="2"/>
            <a:r>
              <a:rPr lang="en-GB" sz="1800" dirty="0" smtClean="0"/>
              <a:t>Consistent and effective law enforcement.</a:t>
            </a:r>
            <a:endParaRPr lang="en-US" sz="1800" dirty="0" smtClean="0"/>
          </a:p>
          <a:p>
            <a:pPr>
              <a:buNone/>
            </a:pPr>
            <a:endParaRPr lang="en-GB" sz="16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09600" y="0"/>
            <a:ext cx="7086600" cy="990600"/>
          </a:xfrm>
        </p:spPr>
        <p:txBody>
          <a:bodyPr/>
          <a:lstStyle/>
          <a:p>
            <a:r>
              <a:rPr lang="en-GB" sz="2600" b="1" dirty="0" smtClean="0">
                <a:solidFill>
                  <a:srgbClr val="0066FF"/>
                </a:solidFill>
              </a:rPr>
              <a:t>2a. (Cont)Forest policy and governance</a:t>
            </a:r>
          </a:p>
        </p:txBody>
      </p:sp>
      <p:sp>
        <p:nvSpPr>
          <p:cNvPr id="12291" name="Content Placeholder 2"/>
          <p:cNvSpPr>
            <a:spLocks noGrp="1"/>
          </p:cNvSpPr>
          <p:nvPr>
            <p:ph idx="1"/>
          </p:nvPr>
        </p:nvSpPr>
        <p:spPr>
          <a:xfrm>
            <a:off x="457200" y="1143000"/>
            <a:ext cx="8229600" cy="5334000"/>
          </a:xfrm>
        </p:spPr>
        <p:txBody>
          <a:bodyPr/>
          <a:lstStyle/>
          <a:p>
            <a:pPr>
              <a:buNone/>
            </a:pPr>
            <a:r>
              <a:rPr lang="en-GB" sz="1600" b="1" u="sng" dirty="0" smtClean="0">
                <a:solidFill>
                  <a:srgbClr val="0066FF"/>
                </a:solidFill>
              </a:rPr>
              <a:t>Forestry policy and governance is considered in the context : </a:t>
            </a:r>
            <a:endParaRPr lang="en-US" sz="1600" b="1" u="sng" dirty="0" smtClean="0">
              <a:solidFill>
                <a:srgbClr val="0066FF"/>
              </a:solidFill>
            </a:endParaRPr>
          </a:p>
          <a:p>
            <a:pPr lvl="0"/>
            <a:r>
              <a:rPr lang="en-GB" sz="1600" dirty="0" smtClean="0"/>
              <a:t>adequacy and/or inadequacy of </a:t>
            </a:r>
            <a:endParaRPr lang="en-US" sz="1600" dirty="0" smtClean="0"/>
          </a:p>
          <a:p>
            <a:pPr lvl="1"/>
            <a:r>
              <a:rPr lang="en-GB" sz="1600" dirty="0" smtClean="0"/>
              <a:t>policies, legislation and </a:t>
            </a:r>
            <a:endParaRPr lang="en-US" sz="1600" dirty="0" smtClean="0"/>
          </a:p>
          <a:p>
            <a:pPr lvl="1"/>
            <a:r>
              <a:rPr lang="en-GB" sz="1600" dirty="0" smtClean="0"/>
              <a:t>institutional arrangements for forestry management in Uganda, </a:t>
            </a:r>
            <a:endParaRPr lang="en-US" sz="1600" dirty="0" smtClean="0"/>
          </a:p>
          <a:p>
            <a:pPr lvl="0"/>
            <a:r>
              <a:rPr lang="en-GB" sz="1600" dirty="0" smtClean="0"/>
              <a:t>enforcement and compliance to these policy and legal provisions, </a:t>
            </a:r>
            <a:endParaRPr lang="en-US" sz="1600" dirty="0" smtClean="0"/>
          </a:p>
          <a:p>
            <a:pPr lvl="0"/>
            <a:r>
              <a:rPr lang="en-GB" sz="1600" dirty="0" smtClean="0"/>
              <a:t>the role of international policy regimes, </a:t>
            </a:r>
            <a:endParaRPr lang="en-US" sz="1600" dirty="0" smtClean="0"/>
          </a:p>
          <a:p>
            <a:pPr lvl="0"/>
            <a:r>
              <a:rPr lang="en-GB" sz="1600" dirty="0" smtClean="0"/>
              <a:t>the role of research, </a:t>
            </a:r>
            <a:endParaRPr lang="en-US" sz="1600" dirty="0" smtClean="0"/>
          </a:p>
          <a:p>
            <a:pPr lvl="0"/>
            <a:r>
              <a:rPr lang="en-GB" sz="1600" dirty="0" smtClean="0"/>
              <a:t>management of trans-boundary forestry resources and processes e.g. The Lusaka Agreement Taskforce</a:t>
            </a:r>
            <a:endParaRPr lang="en-US" sz="1600" dirty="0" smtClean="0"/>
          </a:p>
          <a:p>
            <a:r>
              <a:rPr lang="en-GB" sz="1600" dirty="0" smtClean="0"/>
              <a:t>Rights to forestry resources (trees and carbon) in relation to REDD-Plus</a:t>
            </a:r>
          </a:p>
          <a:p>
            <a:pPr>
              <a:buNone/>
            </a:pPr>
            <a:r>
              <a:rPr lang="en-GB" sz="1600" b="1" u="sng" dirty="0" smtClean="0">
                <a:solidFill>
                  <a:srgbClr val="0066FF"/>
                </a:solidFill>
              </a:rPr>
              <a:t>The analysis of the above policy and legal frameworks reveals that the following policy areas need to be addressed:</a:t>
            </a:r>
            <a:endParaRPr lang="en-US" sz="1600" b="1" u="sng" dirty="0" smtClean="0">
              <a:solidFill>
                <a:srgbClr val="0066FF"/>
              </a:solidFill>
            </a:endParaRPr>
          </a:p>
          <a:p>
            <a:pPr lvl="0"/>
            <a:r>
              <a:rPr lang="en-GB" sz="1600" dirty="0" smtClean="0"/>
              <a:t>Enforcement and compliance to policy and legal provisions</a:t>
            </a:r>
            <a:endParaRPr lang="en-US" sz="1600" dirty="0" smtClean="0"/>
          </a:p>
          <a:p>
            <a:pPr lvl="0"/>
            <a:r>
              <a:rPr lang="en-GB" sz="1600" dirty="0" smtClean="0"/>
              <a:t>Promotion of alternative energy sources </a:t>
            </a:r>
            <a:endParaRPr lang="en-US" sz="1600" dirty="0" smtClean="0"/>
          </a:p>
          <a:p>
            <a:pPr lvl="0"/>
            <a:r>
              <a:rPr lang="en-GB" sz="1600" dirty="0" smtClean="0"/>
              <a:t>Promotion of efficient wood energy production and use technologies</a:t>
            </a:r>
            <a:endParaRPr lang="en-US" sz="1600" dirty="0" smtClean="0"/>
          </a:p>
          <a:p>
            <a:pPr lvl="0"/>
            <a:r>
              <a:rPr lang="en-GB" sz="1600" dirty="0" smtClean="0"/>
              <a:t>Sustainable management of forests and forestry resources</a:t>
            </a:r>
            <a:endParaRPr lang="en-US" sz="1600" dirty="0" smtClean="0"/>
          </a:p>
          <a:p>
            <a:pPr lvl="0"/>
            <a:r>
              <a:rPr lang="en-GB" sz="1600" dirty="0" smtClean="0"/>
              <a:t>Strengthening stakeholder’s participation in development, management and conservation of forests and forestry resources.</a:t>
            </a:r>
            <a:endParaRPr lang="en-US" sz="1600" dirty="0" smtClean="0"/>
          </a:p>
          <a:p>
            <a:r>
              <a:rPr lang="en-GB" sz="1600" dirty="0" smtClean="0"/>
              <a:t> </a:t>
            </a:r>
            <a:endParaRPr lang="en-US" sz="1600" dirty="0" smtClean="0"/>
          </a:p>
          <a:p>
            <a:endParaRPr lang="en-GB" sz="1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2800" b="1" dirty="0" smtClean="0"/>
              <a:t>2b. REDD Strategy Options</a:t>
            </a:r>
            <a:r>
              <a:rPr lang="en-US" b="1" dirty="0" smtClean="0"/>
              <a:t/>
            </a:r>
            <a:br>
              <a:rPr lang="en-US" b="1" dirty="0" smtClean="0"/>
            </a:br>
            <a:endParaRPr lang="en-GB" dirty="0" smtClean="0"/>
          </a:p>
        </p:txBody>
      </p:sp>
      <p:sp>
        <p:nvSpPr>
          <p:cNvPr id="13315" name="Content Placeholder 2"/>
          <p:cNvSpPr>
            <a:spLocks noGrp="1"/>
          </p:cNvSpPr>
          <p:nvPr>
            <p:ph idx="1"/>
          </p:nvPr>
        </p:nvSpPr>
        <p:spPr>
          <a:xfrm>
            <a:off x="457200" y="990600"/>
            <a:ext cx="8229600" cy="5135563"/>
          </a:xfrm>
        </p:spPr>
        <p:txBody>
          <a:bodyPr/>
          <a:lstStyle/>
          <a:p>
            <a:pPr>
              <a:buNone/>
            </a:pPr>
            <a:r>
              <a:rPr lang="en-GB" sz="1600" b="1" dirty="0" smtClean="0">
                <a:solidFill>
                  <a:srgbClr val="0066FF"/>
                </a:solidFill>
              </a:rPr>
              <a:t>Based on the analysis in 2a, the following approach was used to arrive at the possible strategy options (See large Table 25)</a:t>
            </a:r>
          </a:p>
          <a:p>
            <a:pPr>
              <a:buNone/>
            </a:pPr>
            <a:endParaRPr lang="en-GB" sz="1600" b="1" dirty="0" smtClean="0">
              <a:solidFill>
                <a:srgbClr val="0066FF"/>
              </a:solidFill>
            </a:endParaRPr>
          </a:p>
          <a:p>
            <a:pPr>
              <a:buNone/>
            </a:pPr>
            <a:endParaRPr lang="en-GB" sz="1600" b="1" dirty="0" smtClean="0">
              <a:solidFill>
                <a:srgbClr val="0066FF"/>
              </a:solidFill>
            </a:endParaRPr>
          </a:p>
        </p:txBody>
      </p:sp>
      <p:graphicFrame>
        <p:nvGraphicFramePr>
          <p:cNvPr id="4" name="Table 3"/>
          <p:cNvGraphicFramePr>
            <a:graphicFrameLocks noGrp="1"/>
          </p:cNvGraphicFramePr>
          <p:nvPr/>
        </p:nvGraphicFramePr>
        <p:xfrm>
          <a:off x="533401" y="1600200"/>
          <a:ext cx="8229599" cy="4577080"/>
        </p:xfrm>
        <a:graphic>
          <a:graphicData uri="http://schemas.openxmlformats.org/drawingml/2006/table">
            <a:tbl>
              <a:tblPr firstRow="1" bandRow="1">
                <a:tableStyleId>{5C22544A-7EE6-4342-B048-85BDC9FD1C3A}</a:tableStyleId>
              </a:tblPr>
              <a:tblGrid>
                <a:gridCol w="1322614"/>
                <a:gridCol w="1983921"/>
                <a:gridCol w="1690007"/>
                <a:gridCol w="3233057"/>
              </a:tblGrid>
              <a:tr h="370840">
                <a:tc>
                  <a:txBody>
                    <a:bodyPr/>
                    <a:lstStyle/>
                    <a:p>
                      <a:pPr marL="0" marR="0">
                        <a:lnSpc>
                          <a:spcPct val="115000"/>
                        </a:lnSpc>
                        <a:spcBef>
                          <a:spcPts val="0"/>
                        </a:spcBef>
                        <a:spcAft>
                          <a:spcPts val="0"/>
                        </a:spcAft>
                      </a:pPr>
                      <a:r>
                        <a:rPr lang="en-GB" sz="1600" b="1" dirty="0">
                          <a:latin typeface="Calibri"/>
                          <a:ea typeface="Calibri"/>
                          <a:cs typeface="Arial"/>
                        </a:rPr>
                        <a:t>Driver</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a:latin typeface="Calibri"/>
                          <a:ea typeface="Calibri"/>
                          <a:cs typeface="Arial"/>
                        </a:rPr>
                        <a:t>Issues</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a:latin typeface="Calibri"/>
                          <a:ea typeface="Calibri"/>
                          <a:cs typeface="Arial"/>
                        </a:rPr>
                        <a:t>Potential Strategy</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b="1">
                          <a:latin typeface="Calibri"/>
                          <a:ea typeface="Calibri"/>
                          <a:cs typeface="Arial"/>
                        </a:rPr>
                        <a:t>Potential Areas of Intervention</a:t>
                      </a:r>
                      <a:endParaRPr lang="en-US" sz="1600">
                        <a:latin typeface="Calibri"/>
                        <a:ea typeface="Calibri"/>
                        <a:cs typeface="Times New Roman"/>
                      </a:endParaRPr>
                    </a:p>
                  </a:txBody>
                  <a:tcPr marL="68580" marR="68580" marT="0" marB="0"/>
                </a:tc>
              </a:tr>
              <a:tr h="370840">
                <a:tc rowSpan="5">
                  <a:txBody>
                    <a:bodyPr/>
                    <a:lstStyle/>
                    <a:p>
                      <a:pPr marL="0" marR="0">
                        <a:lnSpc>
                          <a:spcPct val="115000"/>
                        </a:lnSpc>
                        <a:spcBef>
                          <a:spcPts val="0"/>
                        </a:spcBef>
                        <a:spcAft>
                          <a:spcPts val="0"/>
                        </a:spcAft>
                      </a:pPr>
                      <a:r>
                        <a:rPr lang="en-GB" sz="1600" b="1" dirty="0">
                          <a:latin typeface="Calibri"/>
                          <a:ea typeface="Calibri"/>
                          <a:cs typeface="Arial"/>
                        </a:rPr>
                        <a:t>Agricultural Encroachment</a:t>
                      </a:r>
                      <a:endParaRPr lang="en-US" sz="1600" dirty="0">
                        <a:latin typeface="Calibri"/>
                        <a:ea typeface="Calibri"/>
                        <a:cs typeface="Times New Roman"/>
                      </a:endParaRPr>
                    </a:p>
                  </a:txBody>
                  <a:tcPr marL="68580" marR="68580" marT="0" marB="0"/>
                </a:tc>
                <a:tc rowSpan="5">
                  <a:txBody>
                    <a:bodyPr/>
                    <a:lstStyle/>
                    <a:p>
                      <a:pPr marL="342900" marR="0" lvl="0" indent="-342900">
                        <a:lnSpc>
                          <a:spcPct val="115000"/>
                        </a:lnSpc>
                        <a:spcBef>
                          <a:spcPts val="0"/>
                        </a:spcBef>
                        <a:spcAft>
                          <a:spcPts val="0"/>
                        </a:spcAft>
                        <a:buFont typeface="Wingdings"/>
                        <a:buChar char=""/>
                      </a:pPr>
                      <a:r>
                        <a:rPr lang="en-GB" sz="1600">
                          <a:latin typeface="Calibri"/>
                          <a:ea typeface="Calibri"/>
                          <a:cs typeface="Arial"/>
                        </a:rPr>
                        <a:t>Largely subsistence and practicing bush clearing for expansion of agricultural land</a:t>
                      </a:r>
                      <a:endParaRPr lang="en-US" sz="1600">
                        <a:latin typeface="Calibri"/>
                        <a:ea typeface="Calibri"/>
                        <a:cs typeface="Times New Roman"/>
                      </a:endParaRPr>
                    </a:p>
                    <a:p>
                      <a:pPr marL="342900" marR="0" lvl="0" indent="-342900">
                        <a:lnSpc>
                          <a:spcPct val="115000"/>
                        </a:lnSpc>
                        <a:spcBef>
                          <a:spcPts val="0"/>
                        </a:spcBef>
                        <a:spcAft>
                          <a:spcPts val="0"/>
                        </a:spcAft>
                        <a:buFont typeface="Wingdings"/>
                        <a:buChar char=""/>
                      </a:pPr>
                      <a:r>
                        <a:rPr lang="en-GB" sz="1600">
                          <a:latin typeface="Calibri"/>
                          <a:ea typeface="Calibri"/>
                          <a:cs typeface="Arial"/>
                        </a:rPr>
                        <a:t>Agricultural encroachment into protected areas</a:t>
                      </a:r>
                      <a:endParaRPr lang="en-US" sz="1600">
                        <a:latin typeface="Calibri"/>
                        <a:ea typeface="Calibri"/>
                        <a:cs typeface="Times New Roman"/>
                      </a:endParaRPr>
                    </a:p>
                    <a:p>
                      <a:pPr marL="342900" marR="0" lvl="0" indent="-342900">
                        <a:lnSpc>
                          <a:spcPct val="115000"/>
                        </a:lnSpc>
                        <a:spcBef>
                          <a:spcPts val="0"/>
                        </a:spcBef>
                        <a:spcAft>
                          <a:spcPts val="0"/>
                        </a:spcAft>
                        <a:buFont typeface="Wingdings"/>
                        <a:buChar char=""/>
                      </a:pPr>
                      <a:r>
                        <a:rPr lang="en-GB" sz="1600">
                          <a:latin typeface="Calibri"/>
                          <a:ea typeface="Calibri"/>
                          <a:cs typeface="Arial"/>
                        </a:rPr>
                        <a:t>Competition between trees and other crops for available land</a:t>
                      </a:r>
                      <a:endParaRPr lang="en-US" sz="1600">
                        <a:latin typeface="Calibri"/>
                        <a:ea typeface="Calibri"/>
                        <a:cs typeface="Times New Roman"/>
                      </a:endParaRPr>
                    </a:p>
                  </a:txBody>
                  <a:tcPr marL="68580" marR="68580" marT="0" marB="0"/>
                </a:tc>
                <a:tc rowSpan="5">
                  <a:txBody>
                    <a:bodyPr/>
                    <a:lstStyle/>
                    <a:p>
                      <a:pPr marL="0" marR="0">
                        <a:lnSpc>
                          <a:spcPct val="115000"/>
                        </a:lnSpc>
                        <a:spcBef>
                          <a:spcPts val="0"/>
                        </a:spcBef>
                        <a:spcAft>
                          <a:spcPts val="0"/>
                        </a:spcAft>
                      </a:pPr>
                      <a:r>
                        <a:rPr lang="en-GB" sz="1600">
                          <a:latin typeface="Calibri"/>
                          <a:ea typeface="Calibri"/>
                          <a:cs typeface="Arial"/>
                        </a:rPr>
                        <a:t>Strategic Option #1:  Strategies for addressing deforestation and forest degradation caused by agricultural encroachment on forested lands.</a:t>
                      </a:r>
                      <a:endParaRPr lang="en-US" sz="1600">
                        <a:latin typeface="Calibri"/>
                        <a:ea typeface="Calibri"/>
                        <a:cs typeface="Times New Roman"/>
                      </a:endParaRPr>
                    </a:p>
                  </a:txBody>
                  <a:tcPr marL="68580" marR="68580" marT="0" marB="0"/>
                </a:tc>
                <a:tc>
                  <a:txBody>
                    <a:bodyPr/>
                    <a:lstStyle/>
                    <a:p>
                      <a:pPr marL="342900" marR="0" lvl="0" indent="-342900">
                        <a:lnSpc>
                          <a:spcPct val="115000"/>
                        </a:lnSpc>
                        <a:spcBef>
                          <a:spcPts val="0"/>
                        </a:spcBef>
                        <a:spcAft>
                          <a:spcPts val="0"/>
                        </a:spcAft>
                        <a:buFont typeface="Wingdings"/>
                        <a:buChar char=""/>
                      </a:pPr>
                      <a:r>
                        <a:rPr lang="en-GB" sz="1600">
                          <a:latin typeface="Calibri"/>
                          <a:ea typeface="Calibri"/>
                          <a:cs typeface="Arial"/>
                        </a:rPr>
                        <a:t>Strengthening partnerships with Communities as neighbours to protected forest areas </a:t>
                      </a:r>
                      <a:endParaRPr lang="en-US" sz="1600">
                        <a:latin typeface="Calibri"/>
                        <a:ea typeface="Calibri"/>
                        <a:cs typeface="Times New Roman"/>
                      </a:endParaRPr>
                    </a:p>
                  </a:txBody>
                  <a:tcPr marL="68580" marR="68580" marT="0" marB="0"/>
                </a:tc>
              </a:tr>
              <a:tr h="3708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nSpc>
                          <a:spcPct val="115000"/>
                        </a:lnSpc>
                        <a:spcBef>
                          <a:spcPts val="0"/>
                        </a:spcBef>
                        <a:spcAft>
                          <a:spcPts val="0"/>
                        </a:spcAft>
                        <a:buFont typeface="Wingdings"/>
                        <a:buChar char=""/>
                      </a:pPr>
                      <a:r>
                        <a:rPr lang="en-GB" sz="1600">
                          <a:latin typeface="Calibri"/>
                          <a:ea typeface="Calibri"/>
                          <a:cs typeface="Arial"/>
                        </a:rPr>
                        <a:t>Clarification of property rights to forests and trees</a:t>
                      </a:r>
                      <a:endParaRPr lang="en-US" sz="1600">
                        <a:latin typeface="Calibri"/>
                        <a:ea typeface="Calibri"/>
                        <a:cs typeface="Times New Roman"/>
                      </a:endParaRPr>
                    </a:p>
                  </a:txBody>
                  <a:tcPr marL="68580" marR="68580" marT="0" marB="0"/>
                </a:tc>
              </a:tr>
              <a:tr h="3708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nSpc>
                          <a:spcPct val="115000"/>
                        </a:lnSpc>
                        <a:spcBef>
                          <a:spcPts val="0"/>
                        </a:spcBef>
                        <a:spcAft>
                          <a:spcPts val="0"/>
                        </a:spcAft>
                        <a:buFont typeface="Wingdings"/>
                        <a:buChar char=""/>
                      </a:pPr>
                      <a:r>
                        <a:rPr lang="en-GB" sz="1600">
                          <a:latin typeface="Calibri"/>
                          <a:ea typeface="Calibri"/>
                          <a:cs typeface="Arial"/>
                        </a:rPr>
                        <a:t>Agricultural intensification to minimize size of land under agricultural use</a:t>
                      </a:r>
                      <a:endParaRPr lang="en-US" sz="1600">
                        <a:latin typeface="Calibri"/>
                        <a:ea typeface="Calibri"/>
                        <a:cs typeface="Times New Roman"/>
                      </a:endParaRPr>
                    </a:p>
                  </a:txBody>
                  <a:tcPr marL="68580" marR="68580" marT="0" marB="0"/>
                </a:tc>
              </a:tr>
              <a:tr h="3708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nSpc>
                          <a:spcPct val="115000"/>
                        </a:lnSpc>
                        <a:spcBef>
                          <a:spcPts val="0"/>
                        </a:spcBef>
                        <a:spcAft>
                          <a:spcPts val="0"/>
                        </a:spcAft>
                        <a:buFont typeface="Wingdings"/>
                        <a:buChar char=""/>
                      </a:pPr>
                      <a:r>
                        <a:rPr lang="en-GB" sz="1600">
                          <a:latin typeface="Calibri"/>
                          <a:ea typeface="Calibri"/>
                          <a:cs typeface="Arial"/>
                        </a:rPr>
                        <a:t>Increasing land productivity per land unit</a:t>
                      </a:r>
                      <a:endParaRPr lang="en-US" sz="1600">
                        <a:latin typeface="Calibri"/>
                        <a:ea typeface="Calibri"/>
                        <a:cs typeface="Times New Roman"/>
                      </a:endParaRPr>
                    </a:p>
                  </a:txBody>
                  <a:tcPr marL="68580" marR="68580" marT="0" marB="0"/>
                </a:tc>
              </a:tr>
              <a:tr h="3708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42900" marR="0" lvl="0" indent="-342900">
                        <a:lnSpc>
                          <a:spcPct val="115000"/>
                        </a:lnSpc>
                        <a:spcBef>
                          <a:spcPts val="0"/>
                        </a:spcBef>
                        <a:spcAft>
                          <a:spcPts val="0"/>
                        </a:spcAft>
                        <a:buFont typeface="Wingdings"/>
                        <a:buChar char=""/>
                      </a:pPr>
                      <a:r>
                        <a:rPr lang="en-GB" sz="1600" dirty="0">
                          <a:latin typeface="Calibri"/>
                          <a:ea typeface="Calibri"/>
                          <a:cs typeface="Arial"/>
                        </a:rPr>
                        <a:t>Carry out cost-benefit analysis for maintaining land under forest management in reference to conversion of such land to agricultural use</a:t>
                      </a:r>
                      <a:endParaRPr lang="en-US" sz="1600" dirty="0">
                        <a:latin typeface="Calibri"/>
                        <a:ea typeface="Calibri"/>
                        <a:cs typeface="Times New Roman"/>
                      </a:endParaRPr>
                    </a:p>
                  </a:txBody>
                  <a:tcPr marL="68580" marR="68580" marT="0" marB="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2800" b="1" dirty="0" smtClean="0"/>
              <a:t>2b. REDD Strategy Options</a:t>
            </a:r>
            <a:r>
              <a:rPr lang="en-US" b="1" dirty="0" smtClean="0"/>
              <a:t/>
            </a:r>
            <a:br>
              <a:rPr lang="en-US" b="1" dirty="0" smtClean="0"/>
            </a:br>
            <a:endParaRPr lang="en-GB" dirty="0" smtClean="0"/>
          </a:p>
        </p:txBody>
      </p:sp>
      <p:sp>
        <p:nvSpPr>
          <p:cNvPr id="13315" name="Content Placeholder 2"/>
          <p:cNvSpPr>
            <a:spLocks noGrp="1"/>
          </p:cNvSpPr>
          <p:nvPr>
            <p:ph idx="1"/>
          </p:nvPr>
        </p:nvSpPr>
        <p:spPr>
          <a:xfrm>
            <a:off x="457200" y="990600"/>
            <a:ext cx="8229600" cy="5135563"/>
          </a:xfrm>
        </p:spPr>
        <p:txBody>
          <a:bodyPr/>
          <a:lstStyle/>
          <a:p>
            <a:r>
              <a:rPr lang="en-US" sz="1800" b="1" dirty="0" smtClean="0">
                <a:solidFill>
                  <a:srgbClr val="0066FF"/>
                </a:solidFill>
              </a:rPr>
              <a:t>Process for developing and assessing the REDD-Plus Strategy options during 2011-2014</a:t>
            </a:r>
          </a:p>
          <a:p>
            <a:r>
              <a:rPr lang="en-US" sz="1800" b="1" dirty="0" smtClean="0"/>
              <a:t>The process for developing, validating and finalizing the REDD-Plus Strategy will involve</a:t>
            </a:r>
          </a:p>
          <a:p>
            <a:pPr lvl="1"/>
            <a:r>
              <a:rPr lang="en-US" sz="1800" dirty="0" smtClean="0"/>
              <a:t>assessment of the potential strategies outlined above, </a:t>
            </a:r>
          </a:p>
          <a:p>
            <a:pPr lvl="1"/>
            <a:r>
              <a:rPr lang="en-US" sz="1800" dirty="0" smtClean="0"/>
              <a:t>generating additional information as necessary  to refine the strategies, </a:t>
            </a:r>
          </a:p>
          <a:p>
            <a:pPr lvl="1"/>
            <a:r>
              <a:rPr lang="en-US" sz="1800" dirty="0" smtClean="0"/>
              <a:t>prioritization and selection of strategies that are most likely to be successful and most cost effective, </a:t>
            </a:r>
          </a:p>
          <a:p>
            <a:pPr lvl="1"/>
            <a:r>
              <a:rPr lang="en-US" sz="1800" dirty="0" smtClean="0"/>
              <a:t>selection of strategies and sites for pilot testing as necessary during the R-PP period, </a:t>
            </a:r>
          </a:p>
          <a:p>
            <a:pPr lvl="1"/>
            <a:r>
              <a:rPr lang="en-US" sz="1800" dirty="0" smtClean="0"/>
              <a:t>consulting stakeholders on strategic choices, </a:t>
            </a:r>
          </a:p>
          <a:p>
            <a:pPr lvl="1"/>
            <a:r>
              <a:rPr lang="en-US" sz="1800" dirty="0" smtClean="0"/>
              <a:t>testing and evaluating results, </a:t>
            </a:r>
          </a:p>
          <a:p>
            <a:pPr lvl="1"/>
            <a:r>
              <a:rPr lang="en-US" sz="1800" dirty="0" smtClean="0"/>
              <a:t>evaluating social and environmental impacts of proposed strategies, and </a:t>
            </a:r>
          </a:p>
          <a:p>
            <a:pPr lvl="1"/>
            <a:r>
              <a:rPr lang="en-US" sz="1800" dirty="0" smtClean="0"/>
              <a:t>Finalization of the REDD-Plus strategy through a consultative process. </a:t>
            </a:r>
          </a:p>
          <a:p>
            <a:r>
              <a:rPr lang="en-US" sz="1800" b="1" dirty="0" smtClean="0"/>
              <a:t>The process of developing the REDD Plus Strategy will be led by a task forces under the direction of the REDD Focal Point as described in Component 1a and apply the Consultations and Participation Strategies defined under Section 1.7.1</a:t>
            </a:r>
          </a:p>
          <a:p>
            <a:pPr>
              <a:buNone/>
            </a:pPr>
            <a:endParaRPr lang="en-GB" sz="1800" b="1" dirty="0" smtClean="0">
              <a:solidFill>
                <a:srgbClr val="0066FF"/>
              </a:solidFill>
            </a:endParaRPr>
          </a:p>
          <a:p>
            <a:pPr>
              <a:buNone/>
            </a:pPr>
            <a:endParaRPr lang="en-GB" sz="1800" b="1" dirty="0" smtClean="0">
              <a:solidFill>
                <a:srgbClr val="0066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2800" b="1" dirty="0" smtClean="0"/>
              <a:t>2b. REDD Strategy Options</a:t>
            </a:r>
            <a:r>
              <a:rPr lang="en-US" b="1" dirty="0" smtClean="0"/>
              <a:t/>
            </a:r>
            <a:br>
              <a:rPr lang="en-US" b="1" dirty="0" smtClean="0"/>
            </a:br>
            <a:endParaRPr lang="en-GB" dirty="0" smtClean="0"/>
          </a:p>
        </p:txBody>
      </p:sp>
      <p:sp>
        <p:nvSpPr>
          <p:cNvPr id="13315" name="Content Placeholder 2"/>
          <p:cNvSpPr>
            <a:spLocks noGrp="1"/>
          </p:cNvSpPr>
          <p:nvPr>
            <p:ph idx="1"/>
          </p:nvPr>
        </p:nvSpPr>
        <p:spPr>
          <a:xfrm>
            <a:off x="457200" y="990600"/>
            <a:ext cx="8229600" cy="5135563"/>
          </a:xfrm>
        </p:spPr>
        <p:txBody>
          <a:bodyPr/>
          <a:lstStyle/>
          <a:p>
            <a:pPr>
              <a:buNone/>
            </a:pPr>
            <a:r>
              <a:rPr lang="en-US" sz="2000" b="1" dirty="0" smtClean="0">
                <a:solidFill>
                  <a:srgbClr val="0066FF"/>
                </a:solidFill>
              </a:rPr>
              <a:t>The proposed steps to be undertaken during the R-PP implementation phase leading to finalization of the REDD-Plus Strategy are described below. </a:t>
            </a:r>
            <a:endParaRPr lang="en-US" sz="2000" dirty="0" smtClean="0">
              <a:solidFill>
                <a:srgbClr val="0066FF"/>
              </a:solidFill>
            </a:endParaRPr>
          </a:p>
          <a:p>
            <a:pPr lvl="0">
              <a:buFont typeface="+mj-lt"/>
              <a:buAutoNum type="arabicPeriod"/>
            </a:pPr>
            <a:r>
              <a:rPr lang="en-GB" sz="2000" dirty="0" smtClean="0"/>
              <a:t> Assign the task of developing the REDD-Plus Strategy to the relevant task forces</a:t>
            </a:r>
            <a:endParaRPr lang="en-US" sz="2000" dirty="0" smtClean="0"/>
          </a:p>
          <a:p>
            <a:pPr>
              <a:buFont typeface="+mj-lt"/>
              <a:buAutoNum type="arabicPeriod"/>
            </a:pPr>
            <a:r>
              <a:rPr lang="en-GB" sz="2000" dirty="0" smtClean="0"/>
              <a:t> Initiate work of the task force</a:t>
            </a:r>
            <a:endParaRPr lang="en-US" sz="2000" dirty="0" smtClean="0"/>
          </a:p>
          <a:p>
            <a:pPr>
              <a:buFont typeface="+mj-lt"/>
              <a:buAutoNum type="arabicPeriod"/>
            </a:pPr>
            <a:r>
              <a:rPr lang="en-GB" sz="2000" dirty="0" smtClean="0"/>
              <a:t>Hold first consultative workshops to ensure stakeholder involvement and create the necessary linkages between the task force, National REDD-Plus Steering Committee and key stakeholder groups.</a:t>
            </a:r>
            <a:endParaRPr lang="en-US" sz="2000" dirty="0" smtClean="0"/>
          </a:p>
          <a:p>
            <a:pPr>
              <a:buFont typeface="+mj-lt"/>
              <a:buAutoNum type="arabicPeriod"/>
            </a:pPr>
            <a:r>
              <a:rPr lang="en-GB" sz="2000" dirty="0" smtClean="0"/>
              <a:t> Begin early implementation of pilot strategies.</a:t>
            </a:r>
            <a:endParaRPr lang="en-US" sz="2000" dirty="0" smtClean="0"/>
          </a:p>
          <a:p>
            <a:pPr lvl="0">
              <a:buFont typeface="+mj-lt"/>
              <a:buAutoNum type="arabicPeriod"/>
            </a:pPr>
            <a:r>
              <a:rPr lang="en-GB" sz="2000" dirty="0" smtClean="0"/>
              <a:t> Evaluate and monitor outcomes of early implementation activities.</a:t>
            </a:r>
            <a:endParaRPr lang="en-US" sz="2000" dirty="0" smtClean="0"/>
          </a:p>
          <a:p>
            <a:pPr>
              <a:buFont typeface="+mj-lt"/>
              <a:buAutoNum type="arabicPeriod"/>
            </a:pPr>
            <a:r>
              <a:rPr lang="en-GB" sz="2000" dirty="0" smtClean="0"/>
              <a:t> Develop and finalise the National REDD-Plus Strategy, based on those strategies that are deemed suitable for inclusion in national strategy.</a:t>
            </a:r>
            <a:endParaRPr lang="en-US" sz="2000" dirty="0" smtClean="0"/>
          </a:p>
          <a:p>
            <a:pPr>
              <a:buFont typeface="+mj-lt"/>
              <a:buAutoNum type="arabicPeriod"/>
            </a:pPr>
            <a:r>
              <a:rPr lang="en-GB" sz="2000" dirty="0" smtClean="0"/>
              <a:t>Publicity and awareness activities to inform the public and stakeholders of the approved REDD-Plus Strategy for Uganda. </a:t>
            </a:r>
            <a:endParaRPr lang="en-GB" sz="2000" b="1" dirty="0" smtClean="0">
              <a:solidFill>
                <a:srgbClr val="0066FF"/>
              </a:solidFill>
            </a:endParaRPr>
          </a:p>
          <a:p>
            <a:pPr>
              <a:buNone/>
            </a:pPr>
            <a:endParaRPr lang="en-GB" sz="2000" b="1" dirty="0" smtClean="0">
              <a:solidFill>
                <a:srgbClr val="0066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229600" cy="1143000"/>
          </a:xfrm>
        </p:spPr>
        <p:txBody>
          <a:bodyPr/>
          <a:lstStyle/>
          <a:p>
            <a:r>
              <a:rPr lang="en-US" b="1" dirty="0" smtClean="0"/>
              <a:t/>
            </a:r>
            <a:br>
              <a:rPr lang="en-US" b="1" dirty="0" smtClean="0"/>
            </a:br>
            <a:r>
              <a:rPr lang="en-GB" sz="2800" b="1" dirty="0" smtClean="0"/>
              <a:t>2C. REDD IMPLEMENTATION FRAMEWORK</a:t>
            </a:r>
            <a:r>
              <a:rPr lang="en-US" b="1" dirty="0" smtClean="0"/>
              <a:t/>
            </a:r>
            <a:br>
              <a:rPr lang="en-US" b="1" dirty="0" smtClean="0"/>
            </a:br>
            <a:endParaRPr lang="en-GB" dirty="0" smtClean="0"/>
          </a:p>
        </p:txBody>
      </p:sp>
      <p:sp>
        <p:nvSpPr>
          <p:cNvPr id="13315" name="Content Placeholder 2"/>
          <p:cNvSpPr>
            <a:spLocks noGrp="1"/>
          </p:cNvSpPr>
          <p:nvPr>
            <p:ph idx="1"/>
          </p:nvPr>
        </p:nvSpPr>
        <p:spPr>
          <a:xfrm>
            <a:off x="457200" y="990600"/>
            <a:ext cx="8229600" cy="5135563"/>
          </a:xfrm>
        </p:spPr>
        <p:txBody>
          <a:bodyPr/>
          <a:lstStyle/>
          <a:p>
            <a:pPr>
              <a:buNone/>
            </a:pPr>
            <a:r>
              <a:rPr lang="en-GB" sz="2000" b="1" dirty="0" smtClean="0">
                <a:solidFill>
                  <a:srgbClr val="0066FF"/>
                </a:solidFill>
              </a:rPr>
              <a:t>Two types of implementation are envisaged:</a:t>
            </a:r>
          </a:p>
          <a:p>
            <a:pPr marL="457200" indent="-457200">
              <a:buFont typeface="+mj-lt"/>
              <a:buAutoNum type="arabicPeriod"/>
            </a:pPr>
            <a:r>
              <a:rPr lang="en-GB" sz="2000" b="1" dirty="0" smtClean="0">
                <a:solidFill>
                  <a:srgbClr val="0066FF"/>
                </a:solidFill>
              </a:rPr>
              <a:t>Implementation if the R-PP measures and activities  outlined;</a:t>
            </a:r>
          </a:p>
          <a:p>
            <a:r>
              <a:rPr lang="en-US" sz="2000" dirty="0" smtClean="0"/>
              <a:t>In order to ensure cost-effective implementation of R-PP, the following strategies are proposed:</a:t>
            </a:r>
            <a:endParaRPr lang="en-US" sz="2000" b="1" dirty="0" smtClean="0"/>
          </a:p>
          <a:p>
            <a:pPr marL="457200" lvl="0" indent="-457200">
              <a:buFont typeface="+mj-lt"/>
              <a:buAutoNum type="alphaLcPeriod"/>
            </a:pPr>
            <a:r>
              <a:rPr lang="en-US" sz="2000" b="1" dirty="0" smtClean="0"/>
              <a:t>Institutional strengthening:</a:t>
            </a:r>
            <a:r>
              <a:rPr lang="en-US" sz="2000" dirty="0" smtClean="0"/>
              <a:t>. </a:t>
            </a:r>
            <a:endParaRPr lang="en-US" sz="2000" b="1" dirty="0" smtClean="0"/>
          </a:p>
          <a:p>
            <a:pPr marL="457200" lvl="0" indent="-457200">
              <a:buFont typeface="+mj-lt"/>
              <a:buAutoNum type="alphaLcPeriod"/>
            </a:pPr>
            <a:r>
              <a:rPr lang="en-US" sz="2000" b="1" dirty="0" smtClean="0"/>
              <a:t>Integration of REDD-Plus Strategy into national development and sectoral plans and programmes</a:t>
            </a:r>
            <a:r>
              <a:rPr lang="en-US" sz="2000" dirty="0" smtClean="0"/>
              <a:t>:.    </a:t>
            </a:r>
            <a:endParaRPr lang="en-US" sz="2000" b="1" dirty="0" smtClean="0"/>
          </a:p>
          <a:p>
            <a:pPr marL="457200" lvl="0" indent="-457200">
              <a:buFont typeface="+mj-lt"/>
              <a:buAutoNum type="alphaLcPeriod"/>
            </a:pPr>
            <a:r>
              <a:rPr lang="en-US" sz="2000" b="1" dirty="0" smtClean="0"/>
              <a:t>Collaboration and participation:</a:t>
            </a:r>
          </a:p>
          <a:p>
            <a:pPr marL="457200" lvl="0" indent="-457200">
              <a:buFont typeface="+mj-lt"/>
              <a:buAutoNum type="alphaLcPeriod"/>
            </a:pPr>
            <a:r>
              <a:rPr lang="en-US" sz="2000" b="1" dirty="0" smtClean="0"/>
              <a:t>Monitoring and evaluation:</a:t>
            </a:r>
          </a:p>
          <a:p>
            <a:pPr marL="457200" lvl="0" indent="-457200">
              <a:buFont typeface="+mj-lt"/>
              <a:buAutoNum type="alphaLcPeriod"/>
            </a:pPr>
            <a:r>
              <a:rPr lang="en-US" sz="2000" b="1" dirty="0" smtClean="0"/>
              <a:t>Ensuring REDD-Plus compliant investments</a:t>
            </a:r>
            <a:r>
              <a:rPr lang="en-US" sz="2000" dirty="0" smtClean="0"/>
              <a:t>:.</a:t>
            </a:r>
            <a:endParaRPr lang="en-US" sz="2000" b="1" dirty="0" smtClean="0"/>
          </a:p>
          <a:p>
            <a:pPr marL="457200" indent="-457200">
              <a:buFont typeface="+mj-lt"/>
              <a:buAutoNum type="alphaLcPeriod"/>
            </a:pPr>
            <a:r>
              <a:rPr lang="en-US" sz="2000" b="1" dirty="0" smtClean="0"/>
              <a:t>Integrating Cross cutting issues:</a:t>
            </a:r>
          </a:p>
          <a:p>
            <a:pPr marL="457200" indent="-457200">
              <a:buNone/>
            </a:pPr>
            <a:r>
              <a:rPr lang="en-GB" sz="2000" b="1" dirty="0" smtClean="0">
                <a:solidFill>
                  <a:srgbClr val="0066FF"/>
                </a:solidFill>
              </a:rPr>
              <a:t>2. Concerning the implementation framework after the agreed REDD-plus strategy: a ToR  has been attached.</a:t>
            </a:r>
          </a:p>
          <a:p>
            <a:pPr marL="457200" indent="-457200">
              <a:buNone/>
            </a:pPr>
            <a:endParaRPr lang="en-GB" sz="2000" b="1" dirty="0" smtClean="0">
              <a:solidFill>
                <a:srgbClr val="0066FF"/>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229600" cy="1143000"/>
          </a:xfrm>
        </p:spPr>
        <p:txBody>
          <a:bodyPr/>
          <a:lstStyle/>
          <a:p>
            <a:r>
              <a:rPr lang="en-US" sz="2000" b="1" dirty="0" smtClean="0"/>
              <a:t/>
            </a:r>
            <a:br>
              <a:rPr lang="en-US" sz="2000" b="1" dirty="0" smtClean="0"/>
            </a:br>
            <a:r>
              <a:rPr lang="en-GB" sz="2000" b="1" dirty="0" smtClean="0"/>
              <a:t>2 D. SOCIAL AND ENVIRONMENTAL IMPACTS</a:t>
            </a:r>
          </a:p>
        </p:txBody>
      </p:sp>
      <p:sp>
        <p:nvSpPr>
          <p:cNvPr id="4" name="Content Placeholder 3"/>
          <p:cNvSpPr>
            <a:spLocks noGrp="1"/>
          </p:cNvSpPr>
          <p:nvPr>
            <p:ph idx="1"/>
          </p:nvPr>
        </p:nvSpPr>
        <p:spPr/>
        <p:txBody>
          <a:bodyPr/>
          <a:lstStyle/>
          <a:p>
            <a:r>
              <a:rPr lang="en-GB" sz="2200" b="1" dirty="0" smtClean="0">
                <a:solidFill>
                  <a:srgbClr val="0066FF"/>
                </a:solidFill>
              </a:rPr>
              <a:t>An Environmental and Social Management Framework (ESMF) will be prepared to guide the incorporation of social and environmental safeguards in the course of preparing the Strategy. Mandatory safeguards are:</a:t>
            </a:r>
            <a:endParaRPr lang="en-US" sz="2200" b="1" dirty="0" smtClean="0">
              <a:solidFill>
                <a:srgbClr val="0066FF"/>
              </a:solidFill>
            </a:endParaRPr>
          </a:p>
          <a:p>
            <a:pPr lvl="0"/>
            <a:r>
              <a:rPr lang="en-GB" sz="2200" b="1" dirty="0" smtClean="0">
                <a:solidFill>
                  <a:srgbClr val="0066FF"/>
                </a:solidFill>
              </a:rPr>
              <a:t>safeguards for policy approaches and positive incentives on issues relating to reducing emissions from deforestation and forest degradation in developing countries; and the role of conservation, sustainable management of forests and enhancement of forest carbon stocks in developing countries</a:t>
            </a:r>
            <a:endParaRPr lang="en-US" sz="2200" b="1" dirty="0" smtClean="0">
              <a:solidFill>
                <a:srgbClr val="0066FF"/>
              </a:solidFill>
            </a:endParaRPr>
          </a:p>
          <a:p>
            <a:pPr lvl="0"/>
            <a:r>
              <a:rPr lang="en-GB" sz="2200" b="1" dirty="0" smtClean="0">
                <a:solidFill>
                  <a:srgbClr val="0066FF"/>
                </a:solidFill>
              </a:rPr>
              <a:t>World Bank safeguard policies</a:t>
            </a:r>
            <a:endParaRPr lang="en-US" sz="2200" b="1" dirty="0" smtClean="0">
              <a:solidFill>
                <a:srgbClr val="0066FF"/>
              </a:solidFill>
            </a:endParaRPr>
          </a:p>
          <a:p>
            <a:pPr lvl="0"/>
            <a:r>
              <a:rPr lang="en-GB" sz="2200" b="1" dirty="0" smtClean="0">
                <a:solidFill>
                  <a:srgbClr val="0066FF"/>
                </a:solidFill>
              </a:rPr>
              <a:t>National appropriate safeguards</a:t>
            </a:r>
          </a:p>
          <a:p>
            <a:pPr lvl="0"/>
            <a:r>
              <a:rPr lang="en-GB" sz="2200" b="1" dirty="0" smtClean="0">
                <a:solidFill>
                  <a:srgbClr val="0066FF"/>
                </a:solidFill>
              </a:rPr>
              <a:t>Procedure for considering the safeguards and a work schedule has been prepared</a:t>
            </a:r>
            <a:endParaRPr lang="en-US" sz="2200" b="1" dirty="0" smtClean="0">
              <a:solidFill>
                <a:srgbClr val="0066FF"/>
              </a:solidFill>
            </a:endParaRPr>
          </a:p>
          <a:p>
            <a:endParaRPr lang="en-US" sz="2400" b="1" dirty="0">
              <a:solidFill>
                <a:srgbClr val="0066FF"/>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229600" cy="1143000"/>
          </a:xfrm>
        </p:spPr>
        <p:txBody>
          <a:bodyPr/>
          <a:lstStyle/>
          <a:p>
            <a:r>
              <a:rPr lang="en-US" sz="2000" b="1" dirty="0" smtClean="0"/>
              <a:t/>
            </a:r>
            <a:br>
              <a:rPr lang="en-US" sz="2000" b="1" dirty="0" smtClean="0"/>
            </a:br>
            <a:r>
              <a:rPr lang="en-US" sz="2000" b="1" dirty="0" smtClean="0"/>
              <a:t/>
            </a:r>
            <a:br>
              <a:rPr lang="en-US" sz="2000" b="1" dirty="0" smtClean="0"/>
            </a:br>
            <a:r>
              <a:rPr lang="en-US" sz="2000" b="1" dirty="0" smtClean="0"/>
              <a:t/>
            </a:r>
            <a:br>
              <a:rPr lang="en-US" sz="2000" b="1" dirty="0" smtClean="0"/>
            </a:br>
            <a:r>
              <a:rPr lang="en-GB" sz="2000" dirty="0" smtClean="0"/>
              <a:t>COMPONENT 3: DEVELOP A REFERENCE SCENARIO: </a:t>
            </a:r>
            <a:br>
              <a:rPr lang="en-GB" sz="2000" dirty="0" smtClean="0"/>
            </a:br>
            <a:r>
              <a:rPr lang="en-US" sz="2000" b="1" dirty="0" smtClean="0">
                <a:solidFill>
                  <a:srgbClr val="0066FF"/>
                </a:solidFill>
              </a:rPr>
              <a:t>Uganda’s Approach and work flow for setting the reference scenario (Fig.6)</a:t>
            </a:r>
            <a:br>
              <a:rPr lang="en-US" sz="2000" b="1" dirty="0" smtClean="0">
                <a:solidFill>
                  <a:srgbClr val="0066FF"/>
                </a:solidFill>
              </a:rPr>
            </a:br>
            <a:endParaRPr lang="en-GB" sz="2000" b="1" dirty="0" smtClean="0"/>
          </a:p>
        </p:txBody>
      </p:sp>
      <p:sp>
        <p:nvSpPr>
          <p:cNvPr id="4" name="Content Placeholder 3"/>
          <p:cNvSpPr>
            <a:spLocks noGrp="1"/>
          </p:cNvSpPr>
          <p:nvPr>
            <p:ph idx="1"/>
          </p:nvPr>
        </p:nvSpPr>
        <p:spPr>
          <a:xfrm>
            <a:off x="457200" y="1371600"/>
            <a:ext cx="8229600" cy="5486400"/>
          </a:xfrm>
        </p:spPr>
        <p:txBody>
          <a:bodyPr/>
          <a:lstStyle/>
          <a:p>
            <a:pPr>
              <a:buNone/>
            </a:pPr>
            <a:r>
              <a:rPr lang="en-US" sz="1500" b="1" dirty="0" smtClean="0">
                <a:solidFill>
                  <a:srgbClr val="0066FF"/>
                </a:solidFill>
              </a:rPr>
              <a:t>Data Availability and Gaps</a:t>
            </a:r>
          </a:p>
          <a:p>
            <a:r>
              <a:rPr lang="en-GB" sz="1500" dirty="0" smtClean="0"/>
              <a:t>The main activity data set in Uganda on land use changes is the </a:t>
            </a:r>
            <a:r>
              <a:rPr lang="en-GB" sz="1500" b="1" dirty="0" smtClean="0">
                <a:solidFill>
                  <a:srgbClr val="0066FF"/>
                </a:solidFill>
              </a:rPr>
              <a:t>National Biomass Study </a:t>
            </a:r>
            <a:r>
              <a:rPr lang="en-GB" sz="1500" dirty="0" smtClean="0"/>
              <a:t>(NFA, 2009). It is based on:</a:t>
            </a:r>
            <a:endParaRPr lang="en-US" sz="1500" dirty="0" smtClean="0"/>
          </a:p>
          <a:p>
            <a:pPr lvl="1"/>
            <a:r>
              <a:rPr lang="en-GB" sz="1500" dirty="0" smtClean="0"/>
              <a:t>the interpretation of two sets of satellite images (SPOT XS from 1990-1993 and Landsat TM from 2004-2005) using the FAO Land Cover Classification System (LCCS) and</a:t>
            </a:r>
            <a:endParaRPr lang="en-US" sz="1500" dirty="0" smtClean="0"/>
          </a:p>
          <a:p>
            <a:pPr lvl="1"/>
            <a:r>
              <a:rPr lang="en-GB" sz="1500" dirty="0" smtClean="0"/>
              <a:t> a national grid based biomass field inventory with 2 to 4 data points per forested sampling point from the period between 1990-2005. </a:t>
            </a:r>
            <a:endParaRPr lang="en-US" sz="1500" dirty="0" smtClean="0"/>
          </a:p>
          <a:p>
            <a:r>
              <a:rPr lang="en-GB" sz="1500" dirty="0" smtClean="0"/>
              <a:t>From this study the available data and some of the gaps are as follows:  </a:t>
            </a:r>
            <a:endParaRPr lang="en-US" sz="1500" dirty="0" smtClean="0"/>
          </a:p>
          <a:p>
            <a:pPr lvl="1"/>
            <a:r>
              <a:rPr lang="en-GB" sz="1500" dirty="0" smtClean="0"/>
              <a:t>Historic deforestation and forest degradation activity data and emissions can be extracted. This is the data that will be used to estimate the initial emissions.</a:t>
            </a:r>
            <a:endParaRPr lang="en-US" sz="1500" dirty="0" smtClean="0"/>
          </a:p>
          <a:p>
            <a:pPr lvl="1"/>
            <a:r>
              <a:rPr lang="en-GB" sz="1500" dirty="0" smtClean="0"/>
              <a:t>For some sample points additional remote sensing analysis is required and the NFA is currently preparing to analyse Landsat data for 2010. This will help meet the  minimum of three data points in time as recommended (GOFC-GOLD Sourcebook, 2009)</a:t>
            </a:r>
            <a:endParaRPr lang="en-US" sz="1500" dirty="0" smtClean="0"/>
          </a:p>
          <a:p>
            <a:pPr lvl="1"/>
            <a:r>
              <a:rPr lang="en-GB" sz="1500" dirty="0" smtClean="0"/>
              <a:t>The accuracy level of the remote sensing and the biomass field inventory is unclear and needs to be analysed. </a:t>
            </a:r>
            <a:endParaRPr lang="en-US" sz="1500" dirty="0" smtClean="0"/>
          </a:p>
          <a:p>
            <a:pPr lvl="1"/>
            <a:r>
              <a:rPr lang="en-GB" sz="1500" dirty="0" smtClean="0"/>
              <a:t>The reporting must be aligned with IPCC guidelines. </a:t>
            </a:r>
            <a:endParaRPr lang="en-US" sz="1500" dirty="0" smtClean="0"/>
          </a:p>
          <a:p>
            <a:pPr lvl="1"/>
            <a:r>
              <a:rPr lang="en-GB" sz="1500" dirty="0" smtClean="0"/>
              <a:t>Depending on the accuracy level historic information may not be suitable for developing REDD+ scenarios and/or the inventory design needs to be modified.</a:t>
            </a:r>
            <a:endParaRPr lang="en-US" sz="1500" dirty="0" smtClean="0"/>
          </a:p>
          <a:p>
            <a:pPr lvl="1"/>
            <a:r>
              <a:rPr lang="en-GB" sz="1500" dirty="0" smtClean="0"/>
              <a:t>A number of sub-national data sets exist that needs to be assessed in terms of its quality and integrated into a national database. </a:t>
            </a:r>
            <a:endParaRPr lang="en-US" sz="1500" dirty="0" smtClean="0"/>
          </a:p>
          <a:p>
            <a:pPr>
              <a:buNone/>
            </a:pPr>
            <a:endParaRPr lang="en-US" sz="1500" b="1" dirty="0">
              <a:solidFill>
                <a:srgbClr val="0066FF"/>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229600" cy="1143000"/>
          </a:xfrm>
        </p:spPr>
        <p:txBody>
          <a:bodyPr/>
          <a:lstStyle/>
          <a:p>
            <a:r>
              <a:rPr lang="en-US" sz="2000" b="1" dirty="0" smtClean="0"/>
              <a:t/>
            </a:r>
            <a:br>
              <a:rPr lang="en-US" sz="2000" b="1" dirty="0" smtClean="0"/>
            </a:br>
            <a:r>
              <a:rPr lang="en-US" sz="2000" b="1" dirty="0" smtClean="0"/>
              <a:t/>
            </a:r>
            <a:br>
              <a:rPr lang="en-US" sz="2000" b="1" dirty="0" smtClean="0"/>
            </a:br>
            <a:r>
              <a:rPr lang="en-US" sz="2000" b="1" dirty="0" smtClean="0"/>
              <a:t/>
            </a:r>
            <a:br>
              <a:rPr lang="en-US" sz="2000" b="1" dirty="0" smtClean="0"/>
            </a:br>
            <a:r>
              <a:rPr lang="en-GB" sz="2000" dirty="0" smtClean="0"/>
              <a:t>COMPONENT 3: DEVELOP A REFERENCE SCENARIO: </a:t>
            </a:r>
            <a:br>
              <a:rPr lang="en-GB" sz="2000" dirty="0" smtClean="0"/>
            </a:br>
            <a:r>
              <a:rPr lang="en-US" sz="2000" b="1" dirty="0" smtClean="0">
                <a:solidFill>
                  <a:srgbClr val="0066FF"/>
                </a:solidFill>
              </a:rPr>
              <a:t>Uganda’s Approach and work flow for setting the reference scenario</a:t>
            </a:r>
            <a:endParaRPr lang="en-GB" sz="2000" b="1" dirty="0" smtClean="0"/>
          </a:p>
        </p:txBody>
      </p:sp>
      <p:sp>
        <p:nvSpPr>
          <p:cNvPr id="4" name="Content Placeholder 3"/>
          <p:cNvSpPr>
            <a:spLocks noGrp="1"/>
          </p:cNvSpPr>
          <p:nvPr>
            <p:ph idx="1"/>
          </p:nvPr>
        </p:nvSpPr>
        <p:spPr>
          <a:xfrm>
            <a:off x="457200" y="1371600"/>
            <a:ext cx="8229600" cy="5486400"/>
          </a:xfrm>
        </p:spPr>
        <p:txBody>
          <a:bodyPr/>
          <a:lstStyle/>
          <a:p>
            <a:pPr>
              <a:buNone/>
            </a:pPr>
            <a:r>
              <a:rPr lang="en-US" sz="1800" b="1" dirty="0" smtClean="0">
                <a:solidFill>
                  <a:srgbClr val="0066FF"/>
                </a:solidFill>
              </a:rPr>
              <a:t>Data Availability and Gaps (Table 32)</a:t>
            </a:r>
          </a:p>
          <a:p>
            <a:pPr>
              <a:buNone/>
            </a:pPr>
            <a:r>
              <a:rPr lang="en-GB" sz="1800" b="1" dirty="0" smtClean="0"/>
              <a:t>Carbon emission data and emission factors</a:t>
            </a:r>
            <a:endParaRPr lang="en-US" sz="1800" dirty="0" smtClean="0"/>
          </a:p>
          <a:p>
            <a:pPr lvl="0"/>
            <a:r>
              <a:rPr lang="en-GB" sz="1800" dirty="0" smtClean="0"/>
              <a:t>In the framework of a comprehensive study (National Biomass Study phase I) </a:t>
            </a:r>
            <a:endParaRPr lang="en-US" sz="1800" dirty="0" smtClean="0"/>
          </a:p>
          <a:p>
            <a:pPr lvl="1"/>
            <a:r>
              <a:rPr lang="en-GB" sz="1800" dirty="0" smtClean="0"/>
              <a:t>3000 trees from 123 species were sampled destructively and for </a:t>
            </a:r>
            <a:endParaRPr lang="en-US" sz="1800" dirty="0" smtClean="0"/>
          </a:p>
          <a:p>
            <a:pPr lvl="1"/>
            <a:r>
              <a:rPr lang="en-GB" sz="1800" dirty="0" smtClean="0"/>
              <a:t>4,500 trees green and dry weight were measured and single tree biomass functions were developed. </a:t>
            </a:r>
            <a:endParaRPr lang="en-US" sz="1800" dirty="0" smtClean="0"/>
          </a:p>
          <a:p>
            <a:pPr lvl="1"/>
            <a:r>
              <a:rPr lang="en-GB" sz="1800" dirty="0" smtClean="0"/>
              <a:t>Almost 4,000 permanent sampling plots were established in Uganda to estimate woody biomass for different forest types. </a:t>
            </a:r>
            <a:endParaRPr lang="en-US" sz="1800" dirty="0" smtClean="0"/>
          </a:p>
          <a:p>
            <a:pPr lvl="1"/>
            <a:r>
              <a:rPr lang="en-GB" sz="1800" dirty="0" smtClean="0"/>
              <a:t>10 % of these sample plots have been revisited several times to gain information on biomass dynamics, reflecting degradation and growth. </a:t>
            </a:r>
            <a:endParaRPr lang="en-US" sz="1800" dirty="0" smtClean="0"/>
          </a:p>
          <a:p>
            <a:pPr lvl="1"/>
            <a:r>
              <a:rPr lang="en-GB" sz="1800" dirty="0" smtClean="0"/>
              <a:t>However, the quality of the emission data is uncertain and needs to be assessed before it can be used to develop the reference scenario.</a:t>
            </a:r>
            <a:endParaRPr lang="en-US" sz="1800" dirty="0" smtClean="0"/>
          </a:p>
          <a:p>
            <a:r>
              <a:rPr lang="en-GB" sz="1800" dirty="0" smtClean="0"/>
              <a:t>In the framework of the National Biomass Inventory only for the living above ground carbon pool Tier 3 data is available.</a:t>
            </a:r>
          </a:p>
          <a:p>
            <a:pPr marL="342900" lvl="1" indent="-342900">
              <a:buFont typeface="Arial" charset="0"/>
              <a:buChar char="•"/>
            </a:pPr>
            <a:r>
              <a:rPr lang="en-GB" sz="1800" b="1" dirty="0" smtClean="0"/>
              <a:t>Historical emissions: we shall use the IPCC  Guidance</a:t>
            </a:r>
            <a:endParaRPr lang="en-US" sz="1800" dirty="0" smtClean="0"/>
          </a:p>
          <a:p>
            <a:pPr marL="342900" lvl="1" indent="-342900">
              <a:buFont typeface="Arial" charset="0"/>
              <a:buChar char="•"/>
            </a:pPr>
            <a:r>
              <a:rPr lang="en-GB" sz="1800" b="1" dirty="0" smtClean="0"/>
              <a:t>Consideration of influence of identified drivers</a:t>
            </a:r>
            <a:endParaRPr lang="en-US" sz="1800" dirty="0" smtClean="0"/>
          </a:p>
          <a:p>
            <a:endParaRPr lang="en-US" sz="1800" dirty="0" smtClean="0"/>
          </a:p>
          <a:p>
            <a:pPr>
              <a:buNone/>
            </a:pPr>
            <a:endParaRPr lang="en-US" sz="1800" b="1" dirty="0">
              <a:solidFill>
                <a:srgbClr val="0066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1020762"/>
          </a:xfrm>
        </p:spPr>
        <p:txBody>
          <a:bodyPr>
            <a:normAutofit fontScale="90000"/>
          </a:bodyPr>
          <a:lstStyle/>
          <a:p>
            <a:r>
              <a:rPr lang="en-GB" sz="2800" dirty="0" smtClean="0"/>
              <a:t/>
            </a:r>
            <a:br>
              <a:rPr lang="en-GB" sz="2800" dirty="0" smtClean="0"/>
            </a:br>
            <a:r>
              <a:rPr lang="en-GB" sz="2800" dirty="0" smtClean="0"/>
              <a:t/>
            </a:r>
            <a:br>
              <a:rPr lang="en-GB" sz="2800" dirty="0" smtClean="0"/>
            </a:br>
            <a:r>
              <a:rPr lang="en-GB" sz="2800" dirty="0" smtClean="0"/>
              <a:t/>
            </a:r>
            <a:br>
              <a:rPr lang="en-GB" sz="2800" dirty="0" smtClean="0"/>
            </a:br>
            <a:r>
              <a:rPr lang="en-GB" sz="3600" b="1" u="sng" dirty="0" smtClean="0">
                <a:solidFill>
                  <a:srgbClr val="0066FF"/>
                </a:solidFill>
              </a:rPr>
              <a:t>The Objectives of Uganda’s REDD-Plus Readiness  are: </a:t>
            </a:r>
            <a:r>
              <a:rPr lang="en-US" sz="3200" b="1" u="sng" dirty="0" smtClean="0"/>
              <a:t/>
            </a:r>
            <a:br>
              <a:rPr lang="en-US" sz="3200" b="1" u="sng" dirty="0" smtClean="0"/>
            </a:br>
            <a:endParaRPr lang="en-GB" sz="3200" dirty="0" smtClean="0"/>
          </a:p>
        </p:txBody>
      </p:sp>
      <p:sp>
        <p:nvSpPr>
          <p:cNvPr id="5" name="Content Placeholder 4"/>
          <p:cNvSpPr>
            <a:spLocks noGrp="1"/>
          </p:cNvSpPr>
          <p:nvPr>
            <p:ph idx="1"/>
          </p:nvPr>
        </p:nvSpPr>
        <p:spPr/>
        <p:txBody>
          <a:bodyPr/>
          <a:lstStyle/>
          <a:p>
            <a:pPr lvl="0">
              <a:buNone/>
            </a:pPr>
            <a:r>
              <a:rPr lang="en-GB" sz="2800" b="1" dirty="0" smtClean="0">
                <a:solidFill>
                  <a:srgbClr val="0066FF"/>
                </a:solidFill>
              </a:rPr>
              <a:t>Objective #1</a:t>
            </a:r>
            <a:r>
              <a:rPr lang="en-GB" sz="2800" dirty="0" smtClean="0">
                <a:solidFill>
                  <a:srgbClr val="0066FF"/>
                </a:solidFill>
              </a:rPr>
              <a:t>: Elaboration of actions for addressing the drivers of deforestation and forest degradation; </a:t>
            </a:r>
            <a:endParaRPr lang="en-US" sz="2800" dirty="0" smtClean="0">
              <a:solidFill>
                <a:srgbClr val="0066FF"/>
              </a:solidFill>
            </a:endParaRPr>
          </a:p>
          <a:p>
            <a:pPr lvl="0">
              <a:buNone/>
            </a:pPr>
            <a:r>
              <a:rPr lang="en-GB" sz="2800" b="1" dirty="0" smtClean="0">
                <a:solidFill>
                  <a:srgbClr val="0066FF"/>
                </a:solidFill>
              </a:rPr>
              <a:t>Objective #2</a:t>
            </a:r>
            <a:r>
              <a:rPr lang="en-GB" sz="2800" dirty="0" smtClean="0">
                <a:solidFill>
                  <a:srgbClr val="0066FF"/>
                </a:solidFill>
              </a:rPr>
              <a:t>: Development of practices for sustainable management of forests and conservation of forest stocks;  </a:t>
            </a:r>
            <a:endParaRPr lang="en-US" sz="2800" dirty="0" smtClean="0">
              <a:solidFill>
                <a:srgbClr val="0066FF"/>
              </a:solidFill>
            </a:endParaRPr>
          </a:p>
          <a:p>
            <a:pPr lvl="0">
              <a:buNone/>
            </a:pPr>
            <a:r>
              <a:rPr lang="en-GB" sz="2800" b="1" dirty="0" smtClean="0">
                <a:solidFill>
                  <a:srgbClr val="0066FF"/>
                </a:solidFill>
              </a:rPr>
              <a:t>Objective #3:</a:t>
            </a:r>
            <a:r>
              <a:rPr lang="en-GB" sz="2800" dirty="0" smtClean="0">
                <a:solidFill>
                  <a:srgbClr val="0066FF"/>
                </a:solidFill>
              </a:rPr>
              <a:t> Demonstrate implementation of Uganda’s REDD-Plus Strategy;  </a:t>
            </a:r>
            <a:endParaRPr lang="en-US" sz="2800" dirty="0" smtClean="0">
              <a:solidFill>
                <a:srgbClr val="0066FF"/>
              </a:solidFill>
            </a:endParaRPr>
          </a:p>
          <a:p>
            <a:pPr lvl="0">
              <a:buNone/>
            </a:pPr>
            <a:r>
              <a:rPr lang="en-GB" sz="2800" b="1" dirty="0" smtClean="0">
                <a:solidFill>
                  <a:srgbClr val="0066FF"/>
                </a:solidFill>
              </a:rPr>
              <a:t>Objective #4</a:t>
            </a:r>
            <a:r>
              <a:rPr lang="en-GB" sz="2800" dirty="0" smtClean="0">
                <a:solidFill>
                  <a:srgbClr val="0066FF"/>
                </a:solidFill>
              </a:rPr>
              <a:t>:  Development of MRV for REDD-Plus activities; and </a:t>
            </a:r>
            <a:endParaRPr lang="en-US" sz="2800" dirty="0" smtClean="0">
              <a:solidFill>
                <a:srgbClr val="0066FF"/>
              </a:solidFill>
            </a:endParaRPr>
          </a:p>
          <a:p>
            <a:pPr lvl="0">
              <a:buNone/>
            </a:pPr>
            <a:r>
              <a:rPr lang="en-GB" sz="2800" b="1" dirty="0" smtClean="0">
                <a:solidFill>
                  <a:srgbClr val="0066FF"/>
                </a:solidFill>
              </a:rPr>
              <a:t>Objective #5</a:t>
            </a:r>
            <a:r>
              <a:rPr lang="en-GB" sz="2800" dirty="0" smtClean="0">
                <a:solidFill>
                  <a:srgbClr val="0066FF"/>
                </a:solidFill>
              </a:rPr>
              <a:t>: To strengthen national and institutional capacities for participation in REDD-Plus. </a:t>
            </a:r>
            <a:endParaRPr lang="en-US" sz="2800" dirty="0" smtClean="0">
              <a:solidFill>
                <a:srgbClr val="0066FF"/>
              </a:solidFill>
            </a:endParaRP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0"/>
            <a:ext cx="8229600" cy="1143000"/>
          </a:xfrm>
        </p:spPr>
        <p:txBody>
          <a:bodyPr/>
          <a:lstStyle/>
          <a:p>
            <a:r>
              <a:rPr lang="en-US" sz="2000" b="1" dirty="0" smtClean="0"/>
              <a:t/>
            </a:r>
            <a:br>
              <a:rPr lang="en-US" sz="2000" b="1" dirty="0" smtClean="0"/>
            </a:br>
            <a:r>
              <a:rPr lang="en-US" sz="2000" b="1" dirty="0" smtClean="0"/>
              <a:t/>
            </a:r>
            <a:br>
              <a:rPr lang="en-US" sz="2000" b="1" dirty="0" smtClean="0"/>
            </a:br>
            <a:r>
              <a:rPr lang="en-US" sz="2000" b="1" dirty="0" smtClean="0"/>
              <a:t/>
            </a:r>
            <a:br>
              <a:rPr lang="en-US" sz="2000" b="1" dirty="0" smtClean="0"/>
            </a:br>
            <a:r>
              <a:rPr lang="en-GB" sz="2000" dirty="0" smtClean="0"/>
              <a:t>COMPONENT 3: DEVELOP A REFERENCE SCENARIO: </a:t>
            </a:r>
            <a:br>
              <a:rPr lang="en-GB" sz="2000" dirty="0" smtClean="0"/>
            </a:br>
            <a:r>
              <a:rPr lang="en-US" sz="2000" b="1" dirty="0" smtClean="0">
                <a:solidFill>
                  <a:srgbClr val="0066FF"/>
                </a:solidFill>
              </a:rPr>
              <a:t>Uganda’s Approach and work flow for setting the reference scenario</a:t>
            </a:r>
            <a:endParaRPr lang="en-GB" sz="2000" b="1" dirty="0" smtClean="0"/>
          </a:p>
        </p:txBody>
      </p:sp>
      <p:sp>
        <p:nvSpPr>
          <p:cNvPr id="5" name="Content Placeholder 4"/>
          <p:cNvSpPr>
            <a:spLocks noGrp="1"/>
          </p:cNvSpPr>
          <p:nvPr>
            <p:ph idx="1"/>
          </p:nvPr>
        </p:nvSpPr>
        <p:spPr/>
        <p:txBody>
          <a:bodyPr/>
          <a:lstStyle/>
          <a:p>
            <a:r>
              <a:rPr lang="en-GB" sz="1800" b="1" dirty="0" smtClean="0"/>
              <a:t>This is the summary of proposed actions and measures:</a:t>
            </a:r>
            <a:endParaRPr lang="en-US" sz="1800" b="1" dirty="0" smtClean="0"/>
          </a:p>
          <a:p>
            <a:pPr lvl="0"/>
            <a:r>
              <a:rPr lang="en-GB" sz="1800" dirty="0" smtClean="0"/>
              <a:t>Design and Coordination</a:t>
            </a:r>
            <a:endParaRPr lang="en-US" sz="1800" dirty="0" smtClean="0"/>
          </a:p>
          <a:p>
            <a:pPr lvl="0"/>
            <a:r>
              <a:rPr lang="en-GB" sz="1800" dirty="0" smtClean="0"/>
              <a:t>Capacity building</a:t>
            </a:r>
            <a:endParaRPr lang="en-US" sz="1800" dirty="0" smtClean="0"/>
          </a:p>
          <a:p>
            <a:pPr lvl="0"/>
            <a:r>
              <a:rPr lang="en-GB" sz="1800" dirty="0" smtClean="0"/>
              <a:t>Evaluate and modify the NBS for Accuracy assessment of NBS, and Methodology modification to match REDD+ requirements</a:t>
            </a:r>
            <a:endParaRPr lang="en-US" sz="1800" dirty="0" smtClean="0"/>
          </a:p>
          <a:p>
            <a:pPr lvl="0"/>
            <a:r>
              <a:rPr lang="en-GB" sz="1800" dirty="0" smtClean="0"/>
              <a:t>Acquisition to the remote sensing data, Acquisition of equipment (hardware &amp; software), Data processing, analysis &amp; interpretation and Acquisition of remote sensing data including the assessment of their accuracy</a:t>
            </a:r>
            <a:endParaRPr lang="en-US" sz="1800" dirty="0" smtClean="0"/>
          </a:p>
          <a:p>
            <a:pPr lvl="0"/>
            <a:r>
              <a:rPr lang="en-GB" sz="1800" dirty="0" smtClean="0"/>
              <a:t>Field inventory (gather and evaluate emission data)</a:t>
            </a:r>
            <a:endParaRPr lang="en-US" sz="1800" dirty="0" smtClean="0"/>
          </a:p>
          <a:p>
            <a:pPr lvl="0"/>
            <a:r>
              <a:rPr lang="en-GB" sz="1800" dirty="0" smtClean="0"/>
              <a:t>Historical emissions considerations especially Combination of activity and emission data</a:t>
            </a:r>
            <a:endParaRPr lang="en-US" sz="1800" dirty="0" smtClean="0"/>
          </a:p>
          <a:p>
            <a:pPr lvl="0"/>
            <a:r>
              <a:rPr lang="en-GB" sz="1800" dirty="0" smtClean="0"/>
              <a:t>Reference Scenario including peer review including a possible consideration of the development of national reference scenarios</a:t>
            </a:r>
            <a:endParaRPr lang="en-US" sz="1800" dirty="0" smtClean="0"/>
          </a:p>
          <a:p>
            <a:r>
              <a:rPr lang="en-GB" sz="1800" dirty="0" smtClean="0"/>
              <a:t/>
            </a:r>
            <a:br>
              <a:rPr lang="en-GB" sz="1800" dirty="0" smtClean="0"/>
            </a:br>
            <a:r>
              <a:rPr lang="en-GB" sz="1800" dirty="0" smtClean="0"/>
              <a:t> </a:t>
            </a:r>
            <a:endParaRPr lang="en-US" sz="1800" dirty="0" smtClean="0"/>
          </a:p>
          <a:p>
            <a:endParaRPr lang="en-US"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Font typeface="+mj-lt"/>
              <a:buAutoNum type="arabicPeriod"/>
            </a:pPr>
            <a:r>
              <a:rPr lang="en-US" sz="1400" b="1" dirty="0" smtClean="0">
                <a:solidFill>
                  <a:srgbClr val="FF0000"/>
                </a:solidFill>
              </a:rPr>
              <a:t>Scope of MRV: </a:t>
            </a:r>
            <a:r>
              <a:rPr lang="en-US" sz="1400" dirty="0" smtClean="0"/>
              <a:t>we shall have a national approach with a possibility for sub-national possibilities;</a:t>
            </a:r>
          </a:p>
          <a:p>
            <a:pPr>
              <a:buFont typeface="+mj-lt"/>
              <a:buAutoNum type="arabicPeriod"/>
            </a:pPr>
            <a:r>
              <a:rPr lang="en-US" sz="1400" b="1" dirty="0" smtClean="0">
                <a:solidFill>
                  <a:srgbClr val="FF0000"/>
                </a:solidFill>
              </a:rPr>
              <a:t>Procedure for planning:  </a:t>
            </a:r>
          </a:p>
          <a:p>
            <a:pPr lvl="1">
              <a:buFont typeface="+mj-lt"/>
              <a:buAutoNum type="arabicPeriod"/>
            </a:pPr>
            <a:r>
              <a:rPr lang="en-US" sz="1400" b="1" dirty="0" smtClean="0"/>
              <a:t>Setting the foundations : the country strives for Tier 3 but will begin with Tier 2 at the national level and then for sub-national or projects level we shall work for the third tier.</a:t>
            </a:r>
          </a:p>
          <a:p>
            <a:pPr lvl="1">
              <a:buFont typeface="+mj-lt"/>
              <a:buAutoNum type="arabicPeriod"/>
            </a:pPr>
            <a:r>
              <a:rPr lang="en-US" sz="1400" b="1" dirty="0" smtClean="0"/>
              <a:t>Defining mandates:  FSSD will coordinate all the REDD-plus actions but the appropriate agencies will be assigned work on the MRV;</a:t>
            </a:r>
          </a:p>
          <a:p>
            <a:pPr lvl="1">
              <a:buFont typeface="+mj-lt"/>
              <a:buAutoNum type="arabicPeriod"/>
            </a:pPr>
            <a:r>
              <a:rPr lang="en-US" sz="1400" b="1" dirty="0" smtClean="0"/>
              <a:t>Planning a monitoring system:  the current National Biomass Study will be adjusted to take care of UNFCCC requirements</a:t>
            </a:r>
          </a:p>
          <a:p>
            <a:pPr lvl="1">
              <a:buFont typeface="+mj-lt"/>
              <a:buAutoNum type="arabicPeriod"/>
            </a:pPr>
            <a:r>
              <a:rPr lang="en-US" sz="1400" b="1" dirty="0" smtClean="0"/>
              <a:t>Design of sub-national monitoring systems: this will depend on the requirements of UNFCCC and other competent bodies. </a:t>
            </a:r>
          </a:p>
          <a:p>
            <a:pPr>
              <a:buFont typeface="+mj-lt"/>
              <a:buAutoNum type="arabicPeriod"/>
            </a:pPr>
            <a:r>
              <a:rPr lang="en-US" sz="1400" b="1" dirty="0" smtClean="0">
                <a:solidFill>
                  <a:srgbClr val="FF0000"/>
                </a:solidFill>
              </a:rPr>
              <a:t>Data collection </a:t>
            </a:r>
          </a:p>
          <a:p>
            <a:pPr lvl="1">
              <a:buFont typeface="+mj-lt"/>
              <a:buAutoNum type="arabicPeriod"/>
            </a:pPr>
            <a:r>
              <a:rPr lang="en-US" sz="1400" b="1" dirty="0" smtClean="0"/>
              <a:t>Remote sensing and ground truthing shall be used to collect the data required. Social and other qualitative data may need a special way of collection, collation and analysis</a:t>
            </a:r>
          </a:p>
          <a:p>
            <a:pPr lvl="1">
              <a:buFont typeface="+mj-lt"/>
              <a:buAutoNum type="arabicPeriod"/>
            </a:pPr>
            <a:r>
              <a:rPr lang="en-US" sz="1400" b="1" dirty="0" smtClean="0"/>
              <a:t>Data management and reporting  will be in accordance with UNFCCC guidance. But specific institutions shall take lead  in areas of their competence.</a:t>
            </a:r>
          </a:p>
          <a:p>
            <a:pPr lvl="1">
              <a:buFont typeface="+mj-lt"/>
              <a:buAutoNum type="arabicPeriod"/>
            </a:pPr>
            <a:r>
              <a:rPr lang="en-US" sz="1400" b="1" dirty="0" smtClean="0"/>
              <a:t>Community involvement in forest monitoring: it is planned that appropriate MRVs will be designed to take care of the unique circumstances of communities</a:t>
            </a:r>
          </a:p>
          <a:p>
            <a:pPr lvl="1">
              <a:buNone/>
            </a:pPr>
            <a:endParaRPr lang="en-US" sz="1400" b="1" dirty="0" smtClean="0"/>
          </a:p>
          <a:p>
            <a:pPr>
              <a:buNone/>
            </a:pPr>
            <a:endParaRPr lang="en-US" sz="1400" dirty="0"/>
          </a:p>
        </p:txBody>
      </p:sp>
      <p:sp>
        <p:nvSpPr>
          <p:cNvPr id="6" name="Title 5"/>
          <p:cNvSpPr>
            <a:spLocks noGrp="1"/>
          </p:cNvSpPr>
          <p:nvPr>
            <p:ph type="title"/>
          </p:nvPr>
        </p:nvSpPr>
        <p:spPr/>
        <p:txBody>
          <a:bodyPr/>
          <a:lstStyle/>
          <a:p>
            <a:r>
              <a:rPr lang="en-GB" sz="2000" b="1" dirty="0" smtClean="0">
                <a:solidFill>
                  <a:srgbClr val="0066FF"/>
                </a:solidFill>
              </a:rPr>
              <a:t>COMPONENT 4: DESIGNING A MONITORING SYSTEM</a:t>
            </a:r>
            <a:endParaRPr lang="en-US" sz="2000" b="1" dirty="0">
              <a:solidFill>
                <a:srgbClr val="0066FF"/>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2000" b="1" dirty="0" smtClean="0"/>
              <a:t>4B. MONITORING OTHER BENEFITS AND IMPACTS</a:t>
            </a:r>
            <a:endParaRPr lang="en-US" sz="2000" b="1" dirty="0"/>
          </a:p>
        </p:txBody>
      </p:sp>
      <p:sp>
        <p:nvSpPr>
          <p:cNvPr id="4" name="Content Placeholder 3"/>
          <p:cNvSpPr>
            <a:spLocks noGrp="1"/>
          </p:cNvSpPr>
          <p:nvPr>
            <p:ph idx="1"/>
          </p:nvPr>
        </p:nvSpPr>
        <p:spPr/>
        <p:txBody>
          <a:bodyPr/>
          <a:lstStyle/>
          <a:p>
            <a:pPr>
              <a:buNone/>
            </a:pPr>
            <a:r>
              <a:rPr lang="en-GB" sz="2000" dirty="0" smtClean="0"/>
              <a:t>Monitoring of co-benefits of REDD-Plus implementation will be an integral part of the monitoring system: </a:t>
            </a:r>
            <a:endParaRPr lang="en-US" sz="2000" dirty="0" smtClean="0"/>
          </a:p>
          <a:p>
            <a:pPr lvl="0"/>
            <a:r>
              <a:rPr lang="en-GB" sz="2000" dirty="0" smtClean="0"/>
              <a:t>Among others to meet the monitoring requirements of the UN Convention on Biological Diversity. </a:t>
            </a:r>
            <a:endParaRPr lang="en-US" sz="2000" dirty="0" smtClean="0"/>
          </a:p>
          <a:p>
            <a:pPr lvl="0"/>
            <a:r>
              <a:rPr lang="en-GB" sz="2000" dirty="0" smtClean="0"/>
              <a:t>important forest and non-forest products, </a:t>
            </a:r>
            <a:endParaRPr lang="en-US" sz="2000" dirty="0" smtClean="0"/>
          </a:p>
          <a:p>
            <a:pPr lvl="0"/>
            <a:r>
              <a:rPr lang="en-GB" sz="2000" dirty="0" smtClean="0"/>
              <a:t>Socio-economic drivers of deforestation/forest degradation will be incorporated in the system, including ecosystem services (such as soil and water conservation) will be monitored either in the framework of the national monitoring system, sub-national monitoring or dedicated research projects. </a:t>
            </a:r>
            <a:endParaRPr lang="en-US" sz="2000" dirty="0" smtClean="0"/>
          </a:p>
          <a:p>
            <a:pPr lvl="0"/>
            <a:r>
              <a:rPr lang="en-GB" sz="2000" dirty="0" smtClean="0"/>
              <a:t>Of course this requires additional funding which needs to be secured. </a:t>
            </a:r>
            <a:endParaRPr lang="en-US" sz="2000" dirty="0" smtClean="0"/>
          </a:p>
          <a:p>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1800" b="1" dirty="0" smtClean="0"/>
              <a:t>4B. STEPS FOR MRV INCLUDING </a:t>
            </a:r>
            <a:br>
              <a:rPr lang="en-GB" sz="1800" b="1" dirty="0" smtClean="0"/>
            </a:br>
            <a:r>
              <a:rPr lang="en-GB" sz="1800" b="1" dirty="0" smtClean="0"/>
              <a:t>MONITORING OTHER BENEFITS AND IMPACTS</a:t>
            </a:r>
            <a:endParaRPr lang="en-US" sz="1800" b="1" dirty="0"/>
          </a:p>
        </p:txBody>
      </p:sp>
      <p:sp>
        <p:nvSpPr>
          <p:cNvPr id="5" name="Content Placeholder 4"/>
          <p:cNvSpPr>
            <a:spLocks noGrp="1"/>
          </p:cNvSpPr>
          <p:nvPr>
            <p:ph idx="1"/>
          </p:nvPr>
        </p:nvSpPr>
        <p:spPr/>
        <p:txBody>
          <a:bodyPr/>
          <a:lstStyle/>
          <a:p>
            <a:pPr>
              <a:buNone/>
            </a:pPr>
            <a:r>
              <a:rPr lang="en-GB" sz="1400" b="1" dirty="0" smtClean="0">
                <a:solidFill>
                  <a:srgbClr val="0066FF"/>
                </a:solidFill>
              </a:rPr>
              <a:t>The Measures and activities required for development of a credible MRV system that includes the monitoring other benefits and impacts</a:t>
            </a:r>
          </a:p>
          <a:p>
            <a:r>
              <a:rPr lang="en-GB" sz="1400" dirty="0" smtClean="0"/>
              <a:t>Coordination activities</a:t>
            </a:r>
            <a:endParaRPr lang="en-US" sz="1400" dirty="0" smtClean="0"/>
          </a:p>
          <a:p>
            <a:r>
              <a:rPr lang="en-GB" sz="1400" dirty="0" smtClean="0"/>
              <a:t>Objectives and standards of the monitoring system </a:t>
            </a:r>
            <a:endParaRPr lang="en-US" sz="1400" dirty="0" smtClean="0"/>
          </a:p>
          <a:p>
            <a:r>
              <a:rPr lang="en-GB" sz="1400" dirty="0" smtClean="0"/>
              <a:t>Capacity building: Monitoring at district level; Training on evaluation of high resolution remote sensing data; Pilot projects for community monitoring; Training on data management </a:t>
            </a:r>
            <a:endParaRPr lang="en-US" sz="1400" dirty="0" smtClean="0"/>
          </a:p>
          <a:p>
            <a:r>
              <a:rPr lang="en-US" sz="1400" dirty="0" smtClean="0"/>
              <a:t> </a:t>
            </a:r>
            <a:r>
              <a:rPr lang="en-GB" sz="1400" dirty="0" smtClean="0"/>
              <a:t>Development of monitoring plan </a:t>
            </a:r>
            <a:endParaRPr lang="en-US" sz="1400" dirty="0" smtClean="0"/>
          </a:p>
          <a:p>
            <a:pPr lvl="1"/>
            <a:r>
              <a:rPr lang="en-GB" sz="1400" dirty="0" smtClean="0"/>
              <a:t>Develop set of indicators and measurement methodologies for monitoring of ecological and social co-benefits</a:t>
            </a:r>
            <a:endParaRPr lang="en-US" sz="1400" dirty="0" smtClean="0"/>
          </a:p>
          <a:p>
            <a:pPr lvl="1"/>
            <a:r>
              <a:rPr lang="en-GB" sz="1400" dirty="0" smtClean="0"/>
              <a:t>Selection of methodology and tools</a:t>
            </a:r>
            <a:endParaRPr lang="en-US" sz="1400" dirty="0" smtClean="0"/>
          </a:p>
          <a:p>
            <a:pPr lvl="1"/>
            <a:r>
              <a:rPr lang="en-GB" sz="1400" dirty="0" smtClean="0"/>
              <a:t>Development of procedures and work plans</a:t>
            </a:r>
            <a:endParaRPr lang="en-US" sz="1400" dirty="0" smtClean="0"/>
          </a:p>
          <a:p>
            <a:r>
              <a:rPr lang="en-GB" sz="1400" dirty="0" smtClean="0"/>
              <a:t> Development of reporting system:  </a:t>
            </a:r>
            <a:endParaRPr lang="en-US" sz="1400" dirty="0" smtClean="0"/>
          </a:p>
          <a:p>
            <a:pPr lvl="1"/>
            <a:r>
              <a:rPr lang="en-GB" sz="1400" dirty="0" smtClean="0"/>
              <a:t>Design of data management system</a:t>
            </a:r>
            <a:endParaRPr lang="en-US" sz="1400" dirty="0" smtClean="0"/>
          </a:p>
          <a:p>
            <a:pPr lvl="1"/>
            <a:r>
              <a:rPr lang="en-GB" sz="1400" dirty="0" smtClean="0"/>
              <a:t>Integration of REDD+ projects</a:t>
            </a:r>
            <a:endParaRPr lang="en-US" sz="1400" dirty="0" smtClean="0"/>
          </a:p>
          <a:p>
            <a:r>
              <a:rPr lang="en-GB" sz="1400" dirty="0" smtClean="0"/>
              <a:t>System review</a:t>
            </a:r>
            <a:endParaRPr lang="en-US" sz="1400" dirty="0" smtClean="0"/>
          </a:p>
          <a:p>
            <a:r>
              <a:rPr lang="en-GB" sz="1400" dirty="0" smtClean="0"/>
              <a:t>MRV implementation: i.e. Acquiring remote sensing data; Acquiring field inventory data; Data processing and analysis; QC and QA; Verification</a:t>
            </a:r>
            <a:endParaRPr lang="en-US" sz="1400" dirty="0" smtClean="0"/>
          </a:p>
          <a:p>
            <a:endParaRPr lang="en-US" sz="1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1800" b="1" dirty="0" smtClean="0">
                <a:solidFill>
                  <a:srgbClr val="0066FF"/>
                </a:solidFill>
              </a:rPr>
              <a:t>COMPONENT 5: </a:t>
            </a:r>
            <a:br>
              <a:rPr lang="en-GB" sz="1800" b="1" dirty="0" smtClean="0">
                <a:solidFill>
                  <a:srgbClr val="0066FF"/>
                </a:solidFill>
              </a:rPr>
            </a:br>
            <a:r>
              <a:rPr lang="en-GB" sz="1800" b="1" dirty="0" smtClean="0">
                <a:solidFill>
                  <a:srgbClr val="0066FF"/>
                </a:solidFill>
              </a:rPr>
              <a:t>DESIGN A PROGRAMME MONITORING AND EVALUATION FRAMEWORK FOR R-PP</a:t>
            </a:r>
            <a:endParaRPr lang="en-US" sz="1800" b="1" dirty="0">
              <a:solidFill>
                <a:srgbClr val="0066FF"/>
              </a:solidFill>
            </a:endParaRPr>
          </a:p>
        </p:txBody>
      </p:sp>
      <p:sp>
        <p:nvSpPr>
          <p:cNvPr id="4" name="Content Placeholder 3"/>
          <p:cNvSpPr>
            <a:spLocks noGrp="1"/>
          </p:cNvSpPr>
          <p:nvPr>
            <p:ph idx="1"/>
          </p:nvPr>
        </p:nvSpPr>
        <p:spPr/>
        <p:txBody>
          <a:bodyPr/>
          <a:lstStyle/>
          <a:p>
            <a:pPr>
              <a:buNone/>
            </a:pPr>
            <a:r>
              <a:rPr lang="en-GB" sz="1100" b="1" dirty="0" smtClean="0">
                <a:solidFill>
                  <a:srgbClr val="0066FF"/>
                </a:solidFill>
              </a:rPr>
              <a:t>The R-PP Monitoring and Evaluation Framework focuses on: </a:t>
            </a:r>
            <a:endParaRPr lang="en-US" sz="1100" b="1" dirty="0" smtClean="0">
              <a:solidFill>
                <a:srgbClr val="0066FF"/>
              </a:solidFill>
            </a:endParaRPr>
          </a:p>
          <a:p>
            <a:r>
              <a:rPr lang="en-GB" sz="1100" dirty="0" smtClean="0"/>
              <a:t> Promoting accountability</a:t>
            </a:r>
            <a:endParaRPr lang="en-US" sz="1100" dirty="0" smtClean="0"/>
          </a:p>
          <a:p>
            <a:pPr lvl="0"/>
            <a:r>
              <a:rPr lang="en-GB" sz="1100" dirty="0" smtClean="0"/>
              <a:t>Promoting learning, feedback, and information sharing </a:t>
            </a:r>
            <a:endParaRPr lang="en-US" sz="1100" dirty="0" smtClean="0"/>
          </a:p>
          <a:p>
            <a:pPr>
              <a:buNone/>
            </a:pPr>
            <a:r>
              <a:rPr lang="en-US" sz="1100" b="1" dirty="0" smtClean="0">
                <a:solidFill>
                  <a:srgbClr val="0066FF"/>
                </a:solidFill>
              </a:rPr>
              <a:t>M&amp;E implementation modalities and responsibilities</a:t>
            </a:r>
          </a:p>
          <a:p>
            <a:r>
              <a:rPr lang="en-GB" sz="1100" dirty="0" smtClean="0"/>
              <a:t>The day to day responsibility for implementing the R-PP M&amp;E Strategy will be undertaken by the REDD-Plus National Focal Point. This task will be assisted by:</a:t>
            </a:r>
            <a:endParaRPr lang="en-US" sz="1100" dirty="0" smtClean="0"/>
          </a:p>
          <a:p>
            <a:pPr lvl="1"/>
            <a:r>
              <a:rPr lang="en-GB" sz="1100" dirty="0" smtClean="0"/>
              <a:t> REDD-Plus Steering Committee which shall oversee the implementation of M&amp;E Framework.</a:t>
            </a:r>
            <a:endParaRPr lang="en-US" sz="1100" dirty="0" smtClean="0"/>
          </a:p>
          <a:p>
            <a:pPr lvl="1"/>
            <a:r>
              <a:rPr lang="en-GB" sz="1100" dirty="0" smtClean="0"/>
              <a:t>Implementing Institutions who shall be responsible for monitoring the progress of R-PP component activities and giving feedback to REDD-Plus National Focal Point.</a:t>
            </a:r>
            <a:endParaRPr lang="en-US" sz="1100" dirty="0" smtClean="0"/>
          </a:p>
          <a:p>
            <a:pPr lvl="1"/>
            <a:r>
              <a:rPr lang="en-GB" sz="1100" dirty="0" smtClean="0"/>
              <a:t>Beneficiary communities’ representatives who shall be responsible for supporting communities in implementing community level monitoring indicators in collaboration with REDD-Plus National Focal Point </a:t>
            </a:r>
            <a:endParaRPr lang="en-US" sz="1100" dirty="0" smtClean="0"/>
          </a:p>
          <a:p>
            <a:pPr>
              <a:buNone/>
            </a:pPr>
            <a:r>
              <a:rPr lang="en-US" sz="1100" b="1" dirty="0" smtClean="0">
                <a:solidFill>
                  <a:srgbClr val="0066FF"/>
                </a:solidFill>
              </a:rPr>
              <a:t>Information management system and procedures</a:t>
            </a:r>
          </a:p>
          <a:p>
            <a:pPr lvl="0"/>
            <a:r>
              <a:rPr lang="en-GB" sz="1100" dirty="0" smtClean="0"/>
              <a:t>Information and experiences on R-PP performance will be disseminated internally – among REDD-Plus Implementing Institutions – and </a:t>
            </a:r>
            <a:endParaRPr lang="en-US" sz="1100" dirty="0" smtClean="0"/>
          </a:p>
          <a:p>
            <a:pPr lvl="0"/>
            <a:r>
              <a:rPr lang="en-GB" sz="1100" dirty="0" smtClean="0"/>
              <a:t>through additional dissemination workshops/meetings arranged as necessary and</a:t>
            </a:r>
            <a:endParaRPr lang="en-US" sz="1100" dirty="0" smtClean="0"/>
          </a:p>
          <a:p>
            <a:pPr lvl="0"/>
            <a:r>
              <a:rPr lang="en-GB" sz="1100" dirty="0" smtClean="0"/>
              <a:t> Through relevant, media and publications.  </a:t>
            </a:r>
            <a:endParaRPr lang="en-US" sz="1100" dirty="0" smtClean="0"/>
          </a:p>
          <a:p>
            <a:pPr lvl="0"/>
            <a:r>
              <a:rPr lang="en-GB" sz="1100" dirty="0" smtClean="0"/>
              <a:t>R-PP partners, participating communities and donor(s) will receive summaries of reports to keep them abreast about work progress. </a:t>
            </a:r>
            <a:endParaRPr lang="en-US" sz="1100" dirty="0" smtClean="0"/>
          </a:p>
          <a:p>
            <a:pPr lvl="0"/>
            <a:r>
              <a:rPr lang="en-GB" sz="1100" dirty="0" smtClean="0"/>
              <a:t>Wider audiences will be reached through additional dissemination achieved by posting of pertinent information on relevant websites.</a:t>
            </a:r>
            <a:endParaRPr lang="en-US" sz="1100" dirty="0" smtClean="0"/>
          </a:p>
          <a:p>
            <a:pPr>
              <a:buNone/>
            </a:pPr>
            <a:r>
              <a:rPr lang="en-US" sz="1100" b="1" dirty="0" smtClean="0">
                <a:solidFill>
                  <a:srgbClr val="0066FF"/>
                </a:solidFill>
              </a:rPr>
              <a:t>Reporting and accountability</a:t>
            </a:r>
          </a:p>
          <a:p>
            <a:r>
              <a:rPr lang="en-GB" sz="1100" dirty="0" smtClean="0"/>
              <a:t>On a semi-annual basis, REDD-Plus National Focal Point, in collaboration with REDD- Plus Steering Committee, shall prepare and submit to the Lead Ministry progress reports on activities and targets. The second semi-annual report will also comprise the annual status report for the concluding year. </a:t>
            </a:r>
            <a:endParaRPr lang="en-US" sz="1100" dirty="0" smtClean="0"/>
          </a:p>
          <a:p>
            <a:endParaRPr lang="en-US" sz="11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63562"/>
          </a:xfrm>
        </p:spPr>
        <p:txBody>
          <a:bodyPr/>
          <a:lstStyle/>
          <a:p>
            <a:r>
              <a:rPr lang="en-GB" sz="1800" dirty="0" smtClean="0"/>
              <a:t>COMPONENT 6: SCHEDULE AND BUDGET</a:t>
            </a:r>
            <a:endParaRPr lang="en-US" sz="1800" b="1" dirty="0">
              <a:solidFill>
                <a:srgbClr val="0066FF"/>
              </a:solidFill>
            </a:endParaRPr>
          </a:p>
        </p:txBody>
      </p:sp>
      <p:graphicFrame>
        <p:nvGraphicFramePr>
          <p:cNvPr id="7" name="Content Placeholder 6"/>
          <p:cNvGraphicFramePr>
            <a:graphicFrameLocks noGrp="1"/>
          </p:cNvGraphicFramePr>
          <p:nvPr>
            <p:ph idx="1"/>
          </p:nvPr>
        </p:nvGraphicFramePr>
        <p:xfrm>
          <a:off x="762000" y="753150"/>
          <a:ext cx="7924800" cy="5876250"/>
        </p:xfrm>
        <a:graphic>
          <a:graphicData uri="http://schemas.openxmlformats.org/drawingml/2006/table">
            <a:tbl>
              <a:tblPr firstRow="1" bandRow="1">
                <a:tableStyleId>{5C22544A-7EE6-4342-B048-85BDC9FD1C3A}</a:tableStyleId>
              </a:tblPr>
              <a:tblGrid>
                <a:gridCol w="6400800"/>
                <a:gridCol w="1524000"/>
              </a:tblGrid>
              <a:tr h="700688">
                <a:tc>
                  <a:txBody>
                    <a:bodyPr/>
                    <a:lstStyle/>
                    <a:p>
                      <a:pPr marL="0" marR="0">
                        <a:lnSpc>
                          <a:spcPct val="115000"/>
                        </a:lnSpc>
                        <a:spcBef>
                          <a:spcPts val="0"/>
                        </a:spcBef>
                        <a:spcAft>
                          <a:spcPts val="0"/>
                        </a:spcAft>
                      </a:pPr>
                      <a:r>
                        <a:rPr lang="en-US" sz="1400" b="1" dirty="0">
                          <a:solidFill>
                            <a:srgbClr val="000000"/>
                          </a:solidFill>
                          <a:latin typeface="Cambria"/>
                          <a:ea typeface="Times New Roman"/>
                          <a:cs typeface="Calibri"/>
                        </a:rPr>
                        <a:t>Summary of Activity Plan and Schedule for Developing REDD-plus Consultation and Out-reach Plan and Budget</a:t>
                      </a:r>
                      <a:endParaRPr lang="en-US" sz="1400" dirty="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dirty="0">
                          <a:solidFill>
                            <a:srgbClr val="000000"/>
                          </a:solidFill>
                          <a:latin typeface="Calibri"/>
                          <a:ea typeface="Times New Roman"/>
                          <a:cs typeface="Calibri"/>
                        </a:rPr>
                        <a:t>$338 </a:t>
                      </a:r>
                      <a:endParaRPr lang="en-US" sz="1400" dirty="0">
                        <a:latin typeface="Calibri"/>
                        <a:ea typeface="Calibri"/>
                        <a:cs typeface="Times New Roman"/>
                      </a:endParaRPr>
                    </a:p>
                  </a:txBody>
                  <a:tcPr marL="68580" marR="68580" marT="0" marB="0">
                    <a:solidFill>
                      <a:schemeClr val="bg1">
                        <a:lumMod val="95000"/>
                      </a:schemeClr>
                    </a:solidFill>
                  </a:tcPr>
                </a:tc>
              </a:tr>
              <a:tr h="700688">
                <a:tc>
                  <a:txBody>
                    <a:bodyPr/>
                    <a:lstStyle/>
                    <a:p>
                      <a:pPr marL="0" marR="0">
                        <a:lnSpc>
                          <a:spcPct val="115000"/>
                        </a:lnSpc>
                        <a:spcBef>
                          <a:spcPts val="0"/>
                        </a:spcBef>
                        <a:spcAft>
                          <a:spcPts val="0"/>
                        </a:spcAft>
                      </a:pPr>
                      <a:r>
                        <a:rPr lang="en-US" sz="1400" b="1" dirty="0">
                          <a:solidFill>
                            <a:srgbClr val="000000"/>
                          </a:solidFill>
                          <a:latin typeface="Cambria"/>
                          <a:ea typeface="Times New Roman"/>
                          <a:cs typeface="Calibri"/>
                        </a:rPr>
                        <a:t>Summary Activity Plan and Schedule for Developing Conflicts and Grievances Management Strategy and Budget</a:t>
                      </a:r>
                      <a:endParaRPr lang="en-US" sz="1400" dirty="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$44 </a:t>
                      </a:r>
                      <a:endParaRPr lang="en-US" sz="1400">
                        <a:latin typeface="Calibri"/>
                        <a:ea typeface="Calibri"/>
                        <a:cs typeface="Times New Roman"/>
                      </a:endParaRPr>
                    </a:p>
                  </a:txBody>
                  <a:tcPr marL="68580" marR="68580" marT="0" marB="0">
                    <a:solidFill>
                      <a:schemeClr val="bg1">
                        <a:lumMod val="95000"/>
                      </a:schemeClr>
                    </a:solidFill>
                  </a:tcPr>
                </a:tc>
              </a:tr>
              <a:tr h="700688">
                <a:tc>
                  <a:txBody>
                    <a:bodyPr/>
                    <a:lstStyle/>
                    <a:p>
                      <a:pPr marL="0" marR="0">
                        <a:lnSpc>
                          <a:spcPct val="115000"/>
                        </a:lnSpc>
                        <a:spcBef>
                          <a:spcPts val="0"/>
                        </a:spcBef>
                        <a:spcAft>
                          <a:spcPts val="0"/>
                        </a:spcAft>
                      </a:pPr>
                      <a:r>
                        <a:rPr lang="en-US" sz="1400" b="1" dirty="0">
                          <a:solidFill>
                            <a:srgbClr val="000000"/>
                          </a:solidFill>
                          <a:latin typeface="Cambria"/>
                          <a:ea typeface="Times New Roman"/>
                          <a:cs typeface="Calibri"/>
                        </a:rPr>
                        <a:t>Summary Activity Plan and Schedule for Developing REDD-plus Awareness and Communication Strategy (RACS) and Budget</a:t>
                      </a:r>
                      <a:endParaRPr lang="en-US" sz="1400" dirty="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$139 </a:t>
                      </a:r>
                      <a:endParaRPr lang="en-US" sz="1400">
                        <a:latin typeface="Calibri"/>
                        <a:ea typeface="Calibri"/>
                        <a:cs typeface="Times New Roman"/>
                      </a:endParaRPr>
                    </a:p>
                  </a:txBody>
                  <a:tcPr marL="68580" marR="68580" marT="0" marB="0">
                    <a:solidFill>
                      <a:schemeClr val="bg1">
                        <a:lumMod val="95000"/>
                      </a:schemeClr>
                    </a:solidFill>
                  </a:tcPr>
                </a:tc>
              </a:tr>
              <a:tr h="700688">
                <a:tc>
                  <a:txBody>
                    <a:bodyPr/>
                    <a:lstStyle/>
                    <a:p>
                      <a:pPr marL="0" marR="0">
                        <a:lnSpc>
                          <a:spcPct val="115000"/>
                        </a:lnSpc>
                        <a:spcBef>
                          <a:spcPts val="0"/>
                        </a:spcBef>
                        <a:spcAft>
                          <a:spcPts val="0"/>
                        </a:spcAft>
                      </a:pPr>
                      <a:r>
                        <a:rPr lang="en-US" sz="1400" b="1" dirty="0">
                          <a:solidFill>
                            <a:srgbClr val="000000"/>
                          </a:solidFill>
                          <a:latin typeface="Cambria"/>
                          <a:ea typeface="Times New Roman"/>
                          <a:cs typeface="Calibri"/>
                        </a:rPr>
                        <a:t>Summary of Activity Plans and Schedule  for  carrying out Assessment of Land Use, Forest Policy and Governance Activities and Budget</a:t>
                      </a:r>
                      <a:endParaRPr lang="en-US" sz="1400" dirty="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dirty="0">
                          <a:solidFill>
                            <a:srgbClr val="000000"/>
                          </a:solidFill>
                          <a:latin typeface="Calibri"/>
                          <a:ea typeface="Times New Roman"/>
                          <a:cs typeface="Calibri"/>
                        </a:rPr>
                        <a:t>$625 </a:t>
                      </a:r>
                      <a:endParaRPr lang="en-US" sz="1400" dirty="0">
                        <a:latin typeface="Calibri"/>
                        <a:ea typeface="Calibri"/>
                        <a:cs typeface="Times New Roman"/>
                      </a:endParaRPr>
                    </a:p>
                  </a:txBody>
                  <a:tcPr marL="68580" marR="68580" marT="0" marB="0">
                    <a:solidFill>
                      <a:schemeClr val="bg1">
                        <a:lumMod val="95000"/>
                      </a:schemeClr>
                    </a:solidFill>
                  </a:tcPr>
                </a:tc>
              </a:tr>
              <a:tr h="492727">
                <a:tc>
                  <a:txBody>
                    <a:bodyPr/>
                    <a:lstStyle/>
                    <a:p>
                      <a:pPr marL="0" marR="0">
                        <a:lnSpc>
                          <a:spcPct val="115000"/>
                        </a:lnSpc>
                        <a:spcBef>
                          <a:spcPts val="0"/>
                        </a:spcBef>
                        <a:spcAft>
                          <a:spcPts val="0"/>
                        </a:spcAft>
                      </a:pPr>
                      <a:r>
                        <a:rPr lang="en-US" sz="1400" b="1">
                          <a:solidFill>
                            <a:srgbClr val="000000"/>
                          </a:solidFill>
                          <a:latin typeface="Cambria"/>
                          <a:ea typeface="Times New Roman"/>
                          <a:cs typeface="Calibri"/>
                        </a:rPr>
                        <a:t> Summary Activity Plans and Schedule for Developing REDD-Plus Strategies  and Budget</a:t>
                      </a:r>
                      <a:endParaRPr lang="en-US" sz="140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$7,605 </a:t>
                      </a:r>
                      <a:endParaRPr lang="en-US" sz="1400">
                        <a:latin typeface="Calibri"/>
                        <a:ea typeface="Calibri"/>
                        <a:cs typeface="Times New Roman"/>
                      </a:endParaRPr>
                    </a:p>
                  </a:txBody>
                  <a:tcPr marL="68580" marR="68580" marT="0" marB="0">
                    <a:solidFill>
                      <a:schemeClr val="bg1">
                        <a:lumMod val="95000"/>
                      </a:schemeClr>
                    </a:solidFill>
                  </a:tcPr>
                </a:tc>
              </a:tr>
              <a:tr h="700688">
                <a:tc>
                  <a:txBody>
                    <a:bodyPr/>
                    <a:lstStyle/>
                    <a:p>
                      <a:pPr marL="0" marR="0">
                        <a:lnSpc>
                          <a:spcPct val="115000"/>
                        </a:lnSpc>
                        <a:spcBef>
                          <a:spcPts val="0"/>
                        </a:spcBef>
                        <a:spcAft>
                          <a:spcPts val="0"/>
                        </a:spcAft>
                      </a:pPr>
                      <a:r>
                        <a:rPr lang="en-US" sz="1400" b="1">
                          <a:solidFill>
                            <a:srgbClr val="000000"/>
                          </a:solidFill>
                          <a:latin typeface="Cambria"/>
                          <a:ea typeface="Times New Roman"/>
                          <a:cs typeface="Calibri"/>
                        </a:rPr>
                        <a:t>Summary Activity Plan and Schedule for developing REDD Implementation Framework and Budget</a:t>
                      </a:r>
                      <a:endParaRPr lang="en-US" sz="140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$640 </a:t>
                      </a:r>
                      <a:endParaRPr lang="en-US" sz="1400">
                        <a:latin typeface="Calibri"/>
                        <a:ea typeface="Calibri"/>
                        <a:cs typeface="Times New Roman"/>
                      </a:endParaRPr>
                    </a:p>
                  </a:txBody>
                  <a:tcPr marL="68580" marR="68580" marT="0" marB="0">
                    <a:solidFill>
                      <a:schemeClr val="bg1">
                        <a:lumMod val="95000"/>
                      </a:schemeClr>
                    </a:solidFill>
                  </a:tcPr>
                </a:tc>
              </a:tr>
              <a:tr h="461999">
                <a:tc>
                  <a:txBody>
                    <a:bodyPr/>
                    <a:lstStyle/>
                    <a:p>
                      <a:pPr marL="0" marR="0">
                        <a:lnSpc>
                          <a:spcPct val="115000"/>
                        </a:lnSpc>
                        <a:spcBef>
                          <a:spcPts val="0"/>
                        </a:spcBef>
                        <a:spcAft>
                          <a:spcPts val="0"/>
                        </a:spcAft>
                      </a:pPr>
                      <a:r>
                        <a:rPr lang="en-US" sz="1400" b="1">
                          <a:solidFill>
                            <a:srgbClr val="000000"/>
                          </a:solidFill>
                          <a:latin typeface="Cambria"/>
                          <a:ea typeface="Times New Roman"/>
                          <a:cs typeface="Calibri"/>
                        </a:rPr>
                        <a:t>Summary  Activity Plans and Schedule for Developing the ESMF and budget</a:t>
                      </a:r>
                      <a:endParaRPr lang="en-US" sz="140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$305 </a:t>
                      </a:r>
                      <a:endParaRPr lang="en-US" sz="1400">
                        <a:latin typeface="Calibri"/>
                        <a:ea typeface="Calibri"/>
                        <a:cs typeface="Times New Roman"/>
                      </a:endParaRPr>
                    </a:p>
                  </a:txBody>
                  <a:tcPr marL="68580" marR="68580" marT="0" marB="0">
                    <a:solidFill>
                      <a:schemeClr val="bg1">
                        <a:lumMod val="95000"/>
                      </a:schemeClr>
                    </a:solidFill>
                  </a:tcPr>
                </a:tc>
              </a:tr>
              <a:tr h="492727">
                <a:tc>
                  <a:txBody>
                    <a:bodyPr/>
                    <a:lstStyle/>
                    <a:p>
                      <a:pPr marL="0" marR="0">
                        <a:lnSpc>
                          <a:spcPct val="115000"/>
                        </a:lnSpc>
                        <a:spcBef>
                          <a:spcPts val="0"/>
                        </a:spcBef>
                        <a:spcAft>
                          <a:spcPts val="0"/>
                        </a:spcAft>
                      </a:pPr>
                      <a:r>
                        <a:rPr lang="en-US" sz="1400" b="1">
                          <a:solidFill>
                            <a:srgbClr val="000000"/>
                          </a:solidFill>
                          <a:latin typeface="Cambria"/>
                          <a:ea typeface="Times New Roman"/>
                          <a:cs typeface="Calibri"/>
                        </a:rPr>
                        <a:t> Summary Activity Plan and Schedule for developing Reference Scenario and Budget</a:t>
                      </a:r>
                      <a:endParaRPr lang="en-US" sz="140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$1,600 </a:t>
                      </a:r>
                      <a:endParaRPr lang="en-US" sz="1400">
                        <a:latin typeface="Calibri"/>
                        <a:ea typeface="Calibri"/>
                        <a:cs typeface="Times New Roman"/>
                      </a:endParaRPr>
                    </a:p>
                  </a:txBody>
                  <a:tcPr marL="68580" marR="68580" marT="0" marB="0">
                    <a:solidFill>
                      <a:schemeClr val="bg1">
                        <a:lumMod val="95000"/>
                      </a:schemeClr>
                    </a:solidFill>
                  </a:tcPr>
                </a:tc>
              </a:tr>
              <a:tr h="461999">
                <a:tc>
                  <a:txBody>
                    <a:bodyPr/>
                    <a:lstStyle/>
                    <a:p>
                      <a:pPr marL="0" marR="0">
                        <a:lnSpc>
                          <a:spcPct val="115000"/>
                        </a:lnSpc>
                        <a:spcBef>
                          <a:spcPts val="0"/>
                        </a:spcBef>
                        <a:spcAft>
                          <a:spcPts val="0"/>
                        </a:spcAft>
                      </a:pPr>
                      <a:r>
                        <a:rPr lang="en-US" sz="1400" b="1" dirty="0">
                          <a:solidFill>
                            <a:srgbClr val="000000"/>
                          </a:solidFill>
                          <a:latin typeface="Cambria"/>
                          <a:ea typeface="Times New Roman"/>
                          <a:cs typeface="Calibri"/>
                        </a:rPr>
                        <a:t>Summary Activity Plan and Schedule for developing  MRV and Budget</a:t>
                      </a:r>
                      <a:endParaRPr lang="en-US" sz="1400" dirty="0">
                        <a:latin typeface="Calibri"/>
                        <a:ea typeface="Calibri"/>
                        <a:cs typeface="Times New Roman"/>
                      </a:endParaRPr>
                    </a:p>
                  </a:txBody>
                  <a:tcPr marL="68580" marR="68580" marT="0" marB="0">
                    <a:solidFill>
                      <a:schemeClr val="bg1">
                        <a:lumMod val="95000"/>
                      </a:schemeClr>
                    </a:solidFill>
                  </a:tcPr>
                </a:tc>
                <a:tc>
                  <a:txBody>
                    <a:bodyPr/>
                    <a:lstStyle/>
                    <a:p>
                      <a:pPr marL="0" marR="0" algn="ctr">
                        <a:lnSpc>
                          <a:spcPct val="115000"/>
                        </a:lnSpc>
                        <a:spcBef>
                          <a:spcPts val="0"/>
                        </a:spcBef>
                        <a:spcAft>
                          <a:spcPts val="0"/>
                        </a:spcAft>
                      </a:pPr>
                      <a:r>
                        <a:rPr lang="en-US" sz="1400">
                          <a:solidFill>
                            <a:srgbClr val="000000"/>
                          </a:solidFill>
                          <a:latin typeface="Calibri"/>
                          <a:ea typeface="Times New Roman"/>
                          <a:cs typeface="Calibri"/>
                        </a:rPr>
                        <a:t>$1,230 </a:t>
                      </a:r>
                      <a:endParaRPr lang="en-US" sz="1400">
                        <a:latin typeface="Calibri"/>
                        <a:ea typeface="Calibri"/>
                        <a:cs typeface="Times New Roman"/>
                      </a:endParaRPr>
                    </a:p>
                  </a:txBody>
                  <a:tcPr marL="68580" marR="68580" marT="0" marB="0">
                    <a:solidFill>
                      <a:schemeClr val="bg1">
                        <a:lumMod val="95000"/>
                      </a:schemeClr>
                    </a:solidFill>
                  </a:tcPr>
                </a:tc>
              </a:tr>
              <a:tr h="463358">
                <a:tc>
                  <a:txBody>
                    <a:bodyPr/>
                    <a:lstStyle/>
                    <a:p>
                      <a:pPr marL="0" marR="0">
                        <a:lnSpc>
                          <a:spcPct val="115000"/>
                        </a:lnSpc>
                        <a:spcBef>
                          <a:spcPts val="0"/>
                        </a:spcBef>
                        <a:spcAft>
                          <a:spcPts val="0"/>
                        </a:spcAft>
                      </a:pPr>
                      <a:r>
                        <a:rPr lang="en-US" sz="1400" b="1">
                          <a:solidFill>
                            <a:srgbClr val="000000"/>
                          </a:solidFill>
                          <a:latin typeface="Cambria"/>
                          <a:ea typeface="Times New Roman"/>
                          <a:cs typeface="Calibri"/>
                        </a:rPr>
                        <a:t> </a:t>
                      </a:r>
                      <a:endParaRPr lang="en-US" sz="1400">
                        <a:latin typeface="Calibri"/>
                        <a:ea typeface="Calibri"/>
                        <a:cs typeface="Times New Roman"/>
                      </a:endParaRPr>
                    </a:p>
                  </a:txBody>
                  <a:tcPr marL="68580" marR="68580" marT="0" marB="0">
                    <a:solidFill>
                      <a:schemeClr val="bg1">
                        <a:lumMod val="95000"/>
                      </a:schemeClr>
                    </a:solidFill>
                  </a:tcPr>
                </a:tc>
                <a:tc>
                  <a:txBody>
                    <a:bodyPr/>
                    <a:lstStyle/>
                    <a:p>
                      <a:pPr marL="0" marR="0">
                        <a:lnSpc>
                          <a:spcPct val="115000"/>
                        </a:lnSpc>
                        <a:spcBef>
                          <a:spcPts val="0"/>
                        </a:spcBef>
                        <a:spcAft>
                          <a:spcPts val="0"/>
                        </a:spcAft>
                      </a:pPr>
                      <a:r>
                        <a:rPr lang="en-US" sz="1400" dirty="0">
                          <a:solidFill>
                            <a:srgbClr val="000000"/>
                          </a:solidFill>
                          <a:latin typeface="Calibri"/>
                          <a:ea typeface="Times New Roman"/>
                          <a:cs typeface="Calibri"/>
                        </a:rPr>
                        <a:t>    12,526 </a:t>
                      </a:r>
                      <a:endParaRPr lang="en-US" sz="1400" dirty="0">
                        <a:latin typeface="Calibri"/>
                        <a:ea typeface="Calibri"/>
                        <a:cs typeface="Times New Roman"/>
                      </a:endParaRPr>
                    </a:p>
                  </a:txBody>
                  <a:tcPr marL="68580" marR="68580" marT="0" marB="0">
                    <a:solidFill>
                      <a:schemeClr val="bg1">
                        <a:lumMod val="95000"/>
                      </a:schemeClr>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715962"/>
          </a:xfrm>
        </p:spPr>
        <p:txBody>
          <a:bodyPr>
            <a:normAutofit fontScale="90000"/>
          </a:bodyPr>
          <a:lstStyle/>
          <a:p>
            <a:r>
              <a:rPr lang="en-GB" sz="2800" dirty="0" smtClean="0"/>
              <a:t/>
            </a:r>
            <a:br>
              <a:rPr lang="en-GB" sz="2800" dirty="0" smtClean="0"/>
            </a:br>
            <a:r>
              <a:rPr lang="en-GB" sz="2800" dirty="0" smtClean="0"/>
              <a:t/>
            </a:r>
            <a:br>
              <a:rPr lang="en-GB" sz="2800" dirty="0" smtClean="0"/>
            </a:br>
            <a:r>
              <a:rPr lang="en-GB" sz="2800" dirty="0" smtClean="0"/>
              <a:t/>
            </a:r>
            <a:br>
              <a:rPr lang="en-GB" sz="2800" dirty="0" smtClean="0"/>
            </a:br>
            <a:r>
              <a:rPr lang="en-GB" sz="3600" b="1" u="sng" dirty="0" smtClean="0"/>
              <a:t>Priority Actions and Measures  </a:t>
            </a:r>
            <a:br>
              <a:rPr lang="en-GB" sz="3600" b="1" u="sng" dirty="0" smtClean="0"/>
            </a:br>
            <a:r>
              <a:rPr lang="en-GB" sz="3600" b="1" u="sng" dirty="0" smtClean="0"/>
              <a:t>for Uganda’s REDD-Plus Readiness  will be: </a:t>
            </a:r>
            <a:r>
              <a:rPr lang="en-US" sz="3200" b="1" u="sng" dirty="0" smtClean="0"/>
              <a:t/>
            </a:r>
            <a:br>
              <a:rPr lang="en-US" sz="3200" b="1" u="sng" dirty="0" smtClean="0"/>
            </a:br>
            <a:endParaRPr lang="en-GB" sz="3200" dirty="0" smtClean="0"/>
          </a:p>
        </p:txBody>
      </p:sp>
      <p:sp>
        <p:nvSpPr>
          <p:cNvPr id="5" name="Content Placeholder 4"/>
          <p:cNvSpPr>
            <a:spLocks noGrp="1"/>
          </p:cNvSpPr>
          <p:nvPr>
            <p:ph idx="1"/>
          </p:nvPr>
        </p:nvSpPr>
        <p:spPr/>
        <p:txBody>
          <a:bodyPr/>
          <a:lstStyle/>
          <a:p>
            <a:pPr lvl="0"/>
            <a:r>
              <a:rPr lang="en-GB" dirty="0" smtClean="0"/>
              <a:t>Defining institutional arrangements</a:t>
            </a:r>
            <a:endParaRPr lang="en-US" dirty="0" smtClean="0"/>
          </a:p>
          <a:p>
            <a:pPr lvl="0"/>
            <a:r>
              <a:rPr lang="en-GB" dirty="0" smtClean="0"/>
              <a:t>Developing operational procedures and guidelines.</a:t>
            </a:r>
            <a:endParaRPr lang="en-US" dirty="0" smtClean="0"/>
          </a:p>
          <a:p>
            <a:pPr lvl="0"/>
            <a:r>
              <a:rPr lang="en-GB" dirty="0" smtClean="0"/>
              <a:t>Capacity building</a:t>
            </a:r>
            <a:endParaRPr lang="en-US" dirty="0" smtClean="0"/>
          </a:p>
          <a:p>
            <a:pPr lvl="0"/>
            <a:r>
              <a:rPr lang="en-GB" dirty="0" smtClean="0"/>
              <a:t>Defining strategies for addressing the drivers</a:t>
            </a:r>
          </a:p>
          <a:p>
            <a:pPr lvl="0"/>
            <a:r>
              <a:rPr lang="en-GB" dirty="0" smtClean="0"/>
              <a:t>Establishing a forest reference emissions levels and an MRV</a:t>
            </a:r>
            <a:endParaRPr lang="en-US" dirty="0" smtClean="0"/>
          </a:p>
          <a:p>
            <a:pPr lvl="0"/>
            <a:r>
              <a:rPr lang="en-GB" dirty="0" smtClean="0"/>
              <a:t>Developing framework for assessing likely social and environment impacts of REDD-Plus.</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715962"/>
          </a:xfrm>
        </p:spPr>
        <p:txBody>
          <a:bodyPr>
            <a:normAutofit fontScale="90000"/>
          </a:bodyPr>
          <a:lstStyle/>
          <a:p>
            <a:r>
              <a:rPr lang="en-GB" sz="2800" b="1" u="sng" dirty="0" smtClean="0"/>
              <a:t/>
            </a:r>
            <a:br>
              <a:rPr lang="en-GB" sz="2800" b="1" u="sng" dirty="0" smtClean="0"/>
            </a:br>
            <a:r>
              <a:rPr lang="en-GB" sz="2800" b="1" u="sng" dirty="0" smtClean="0"/>
              <a:t/>
            </a:r>
            <a:br>
              <a:rPr lang="en-GB" sz="2800" b="1" u="sng" dirty="0" smtClean="0"/>
            </a:br>
            <a:r>
              <a:rPr lang="en-GB" sz="3100" b="1" u="sng" dirty="0" smtClean="0"/>
              <a:t>Uganda’s REDD-Plus Readiness  </a:t>
            </a:r>
            <a:br>
              <a:rPr lang="en-GB" sz="3100" b="1" u="sng" dirty="0" smtClean="0"/>
            </a:br>
            <a:r>
              <a:rPr lang="en-GB" sz="3100" b="1" u="sng" dirty="0" smtClean="0"/>
              <a:t>will be have the following outputs: </a:t>
            </a:r>
            <a:r>
              <a:rPr lang="en-GB" sz="3100" dirty="0" smtClean="0"/>
              <a:t/>
            </a:r>
            <a:br>
              <a:rPr lang="en-GB" sz="3100" dirty="0" smtClean="0"/>
            </a:br>
            <a:r>
              <a:rPr lang="en-US" sz="3200" b="1" u="sng" dirty="0" smtClean="0"/>
              <a:t/>
            </a:r>
            <a:br>
              <a:rPr lang="en-US" sz="3200" b="1" u="sng" dirty="0" smtClean="0"/>
            </a:br>
            <a:endParaRPr lang="en-GB" sz="3200" dirty="0" smtClean="0"/>
          </a:p>
        </p:txBody>
      </p:sp>
      <p:sp>
        <p:nvSpPr>
          <p:cNvPr id="5" name="Content Placeholder 4"/>
          <p:cNvSpPr>
            <a:spLocks noGrp="1"/>
          </p:cNvSpPr>
          <p:nvPr>
            <p:ph idx="1"/>
          </p:nvPr>
        </p:nvSpPr>
        <p:spPr>
          <a:xfrm>
            <a:off x="457200" y="1295400"/>
            <a:ext cx="8229600" cy="6172200"/>
          </a:xfrm>
        </p:spPr>
        <p:txBody>
          <a:bodyPr/>
          <a:lstStyle/>
          <a:p>
            <a:pPr lvl="0"/>
            <a:r>
              <a:rPr lang="en-GB" sz="2700" dirty="0" smtClean="0"/>
              <a:t>Institutional arrangements for implementing Uganda’s REDD - Plus Strategy in place.</a:t>
            </a:r>
            <a:endParaRPr lang="en-US" sz="2700" dirty="0" smtClean="0"/>
          </a:p>
          <a:p>
            <a:pPr lvl="0"/>
            <a:r>
              <a:rPr lang="en-GB" sz="2700" dirty="0" smtClean="0"/>
              <a:t>Procedures and guidelines for conducive REDD- Plus implementation in place.</a:t>
            </a:r>
            <a:endParaRPr lang="en-US" sz="2700" dirty="0" smtClean="0"/>
          </a:p>
          <a:p>
            <a:pPr lvl="0"/>
            <a:r>
              <a:rPr lang="en-GB" sz="2700" dirty="0" smtClean="0"/>
              <a:t>Capacity for REDD-Plus implementation .</a:t>
            </a:r>
            <a:endParaRPr lang="en-US" sz="2700" dirty="0" smtClean="0"/>
          </a:p>
          <a:p>
            <a:pPr lvl="0"/>
            <a:r>
              <a:rPr lang="en-GB" sz="2700" dirty="0" smtClean="0"/>
              <a:t>Strategies for addressing deforestation and forest degradation, the role of conservation, sustainable forest management and building Carbon Stock adopted</a:t>
            </a:r>
            <a:endParaRPr lang="en-US" sz="2700" dirty="0" smtClean="0"/>
          </a:p>
          <a:p>
            <a:pPr lvl="0"/>
            <a:r>
              <a:rPr lang="en-GB" sz="2700" dirty="0" smtClean="0"/>
              <a:t>Forest reference emissions levels published and an MRV in place.</a:t>
            </a:r>
            <a:endParaRPr lang="en-US" sz="2700" dirty="0" smtClean="0"/>
          </a:p>
          <a:p>
            <a:pPr lvl="0"/>
            <a:r>
              <a:rPr lang="en-GB" sz="2700" dirty="0" smtClean="0"/>
              <a:t>Framework for assessing likely environment and social impacts of REDD-Plus.</a:t>
            </a:r>
            <a:endParaRPr lang="en-US" sz="27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3050"/>
            <a:ext cx="8382000" cy="1162050"/>
          </a:xfrm>
        </p:spPr>
        <p:txBody>
          <a:bodyPr/>
          <a:lstStyle/>
          <a:p>
            <a:pPr algn="ctr"/>
            <a:r>
              <a:rPr lang="en-US" sz="2800" u="sng" dirty="0" smtClean="0">
                <a:solidFill>
                  <a:srgbClr val="0066FF"/>
                </a:solidFill>
              </a:rPr>
              <a:t>Uganda’s Political and Administrative Context</a:t>
            </a:r>
            <a:endParaRPr lang="en-US" sz="2800" u="sng" dirty="0">
              <a:solidFill>
                <a:srgbClr val="0066FF"/>
              </a:solidFill>
            </a:endParaRPr>
          </a:p>
        </p:txBody>
      </p:sp>
      <p:sp>
        <p:nvSpPr>
          <p:cNvPr id="6" name="Text Placeholder 5"/>
          <p:cNvSpPr>
            <a:spLocks noGrp="1"/>
          </p:cNvSpPr>
          <p:nvPr>
            <p:ph type="body" sz="half" idx="2"/>
          </p:nvPr>
        </p:nvSpPr>
        <p:spPr>
          <a:solidFill>
            <a:schemeClr val="bg1">
              <a:lumMod val="95000"/>
            </a:schemeClr>
          </a:solidFill>
        </p:spPr>
        <p:txBody>
          <a:bodyPr/>
          <a:lstStyle/>
          <a:p>
            <a:r>
              <a:rPr lang="en-US" sz="2500" b="1" dirty="0" smtClean="0">
                <a:solidFill>
                  <a:srgbClr val="0066FF"/>
                </a:solidFill>
              </a:rPr>
              <a:t>24,000,000 Ha</a:t>
            </a:r>
          </a:p>
          <a:p>
            <a:r>
              <a:rPr lang="en-US" sz="2500" b="1" dirty="0" smtClean="0">
                <a:solidFill>
                  <a:srgbClr val="0066FF"/>
                </a:solidFill>
              </a:rPr>
              <a:t>32.800.000 M inhabitants</a:t>
            </a:r>
          </a:p>
          <a:p>
            <a:r>
              <a:rPr lang="en-US" sz="2500" b="1" dirty="0" smtClean="0">
                <a:solidFill>
                  <a:srgbClr val="0066FF"/>
                </a:solidFill>
              </a:rPr>
              <a:t>112 districts</a:t>
            </a:r>
          </a:p>
          <a:p>
            <a:r>
              <a:rPr lang="en-US" sz="2500" b="1" dirty="0" smtClean="0">
                <a:solidFill>
                  <a:srgbClr val="0066FF"/>
                </a:solidFill>
              </a:rPr>
              <a:t>22 Municipalities</a:t>
            </a:r>
          </a:p>
          <a:p>
            <a:r>
              <a:rPr lang="en-US" sz="2500" b="1" dirty="0" smtClean="0">
                <a:solidFill>
                  <a:srgbClr val="0066FF"/>
                </a:solidFill>
              </a:rPr>
              <a:t>174 Town Councils</a:t>
            </a:r>
          </a:p>
          <a:p>
            <a:r>
              <a:rPr lang="en-US" sz="2500" b="1" dirty="0" smtClean="0">
                <a:solidFill>
                  <a:srgbClr val="0066FF"/>
                </a:solidFill>
              </a:rPr>
              <a:t>1365 Sub-counties</a:t>
            </a:r>
          </a:p>
          <a:p>
            <a:r>
              <a:rPr lang="en-US" sz="2500" b="1" dirty="0" smtClean="0">
                <a:solidFill>
                  <a:srgbClr val="0066FF"/>
                </a:solidFill>
              </a:rPr>
              <a:t>Our neighbors are DRC, Kenya, Rwanda, Sudan, Tanzania </a:t>
            </a:r>
          </a:p>
          <a:p>
            <a:endParaRPr lang="en-US" dirty="0" smtClean="0"/>
          </a:p>
          <a:p>
            <a:endParaRPr lang="en-US" dirty="0" smtClean="0"/>
          </a:p>
          <a:p>
            <a:endParaRPr lang="en-US" dirty="0" smtClean="0"/>
          </a:p>
          <a:p>
            <a:endParaRPr lang="en-US" dirty="0"/>
          </a:p>
        </p:txBody>
      </p:sp>
      <p:pic>
        <p:nvPicPr>
          <p:cNvPr id="7" name="Picture 13"/>
          <p:cNvPicPr>
            <a:picLocks noGrp="1" noChangeAspect="1" noChangeArrowheads="1"/>
          </p:cNvPicPr>
          <p:nvPr>
            <p:ph idx="1"/>
          </p:nvPr>
        </p:nvPicPr>
        <p:blipFill>
          <a:blip r:embed="rId2"/>
          <a:srcRect l="25079" t="2789" r="25015" b="3722"/>
          <a:stretch>
            <a:fillRect/>
          </a:stretch>
        </p:blipFill>
        <p:spPr bwMode="auto">
          <a:xfrm>
            <a:off x="4038600" y="1524000"/>
            <a:ext cx="4750388" cy="4618130"/>
          </a:xfrm>
          <a:prstGeom prst="rect">
            <a:avLst/>
          </a:prstGeom>
          <a:noFill/>
          <a:ln w="9525">
            <a:noFill/>
            <a:miter lim="800000"/>
            <a:headEnd/>
            <a:tailEnd/>
          </a:ln>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905000" y="0"/>
            <a:ext cx="5029200" cy="1295400"/>
          </a:xfrm>
        </p:spPr>
        <p:txBody>
          <a:bodyPr/>
          <a:lstStyle/>
          <a:p>
            <a:r>
              <a:rPr lang="en-GB" sz="2800" b="1" dirty="0" smtClean="0">
                <a:solidFill>
                  <a:srgbClr val="0066FF"/>
                </a:solidFill>
              </a:rPr>
              <a:t>1a. National Readiness Management </a:t>
            </a:r>
            <a:br>
              <a:rPr lang="en-GB" sz="2800" b="1" dirty="0" smtClean="0">
                <a:solidFill>
                  <a:srgbClr val="0066FF"/>
                </a:solidFill>
              </a:rPr>
            </a:br>
            <a:r>
              <a:rPr lang="en-GB" sz="2800" b="1" dirty="0" smtClean="0">
                <a:solidFill>
                  <a:srgbClr val="0066FF"/>
                </a:solidFill>
              </a:rPr>
              <a:t>Arrangements</a:t>
            </a:r>
          </a:p>
        </p:txBody>
      </p:sp>
      <p:graphicFrame>
        <p:nvGraphicFramePr>
          <p:cNvPr id="8" name="Content Placeholder 7"/>
          <p:cNvGraphicFramePr>
            <a:graphicFrameLocks noGrp="1"/>
          </p:cNvGraphicFramePr>
          <p:nvPr>
            <p:ph idx="1"/>
          </p:nvPr>
        </p:nvGraphicFramePr>
        <p:xfrm>
          <a:off x="457200" y="1371600"/>
          <a:ext cx="8229600" cy="4953000"/>
        </p:xfrm>
        <a:graphic>
          <a:graphicData uri="http://schemas.openxmlformats.org/drawingml/2006/table">
            <a:tbl>
              <a:tblPr firstRow="1" bandRow="1">
                <a:tableStyleId>{21E4AEA4-8DFA-4A89-87EB-49C32662AFE0}</a:tableStyleId>
              </a:tblPr>
              <a:tblGrid>
                <a:gridCol w="2743200"/>
                <a:gridCol w="2743200"/>
                <a:gridCol w="2743200"/>
              </a:tblGrid>
              <a:tr h="609600">
                <a:tc gridSpan="3">
                  <a:txBody>
                    <a:bodyPr/>
                    <a:lstStyle/>
                    <a:p>
                      <a:pPr algn="ctr"/>
                      <a:r>
                        <a:rPr lang="en-GB" sz="2000" b="1" kern="1200" dirty="0" smtClean="0">
                          <a:solidFill>
                            <a:srgbClr val="0066FF"/>
                          </a:solidFill>
                          <a:latin typeface="+mn-lt"/>
                          <a:ea typeface="+mn-ea"/>
                          <a:cs typeface="+mn-cs"/>
                        </a:rPr>
                        <a:t>The Timeline for achieving Uganda Readiness for REDD-Plus</a:t>
                      </a:r>
                      <a:endParaRPr lang="en-US" sz="2000" dirty="0">
                        <a:solidFill>
                          <a:srgbClr val="0066FF"/>
                        </a:solidFill>
                      </a:endParaRPr>
                    </a:p>
                  </a:txBody>
                  <a:tcPr>
                    <a:solidFill>
                      <a:schemeClr val="bg1">
                        <a:lumMod val="85000"/>
                      </a:schemeClr>
                    </a:solidFill>
                  </a:tcPr>
                </a:tc>
                <a:tc hMerge="1">
                  <a:txBody>
                    <a:bodyPr/>
                    <a:lstStyle/>
                    <a:p>
                      <a:endParaRPr lang="en-US" dirty="0"/>
                    </a:p>
                  </a:txBody>
                  <a:tcPr/>
                </a:tc>
                <a:tc hMerge="1">
                  <a:txBody>
                    <a:bodyPr/>
                    <a:lstStyle/>
                    <a:p>
                      <a:endParaRPr lang="en-US" dirty="0"/>
                    </a:p>
                  </a:txBody>
                  <a:tcPr/>
                </a:tc>
              </a:tr>
              <a:tr h="1290918">
                <a:tc>
                  <a:txBody>
                    <a:bodyPr/>
                    <a:lstStyle/>
                    <a:p>
                      <a:r>
                        <a:rPr lang="en-GB" sz="1800" b="1" kern="1200" dirty="0" smtClean="0">
                          <a:solidFill>
                            <a:srgbClr val="0066FF"/>
                          </a:solidFill>
                          <a:latin typeface="+mn-lt"/>
                          <a:ea typeface="+mn-ea"/>
                          <a:cs typeface="+mn-cs"/>
                        </a:rPr>
                        <a:t>2008-2009</a:t>
                      </a:r>
                      <a:endParaRPr lang="en-US" sz="1800" b="1" kern="1200" dirty="0" smtClean="0">
                        <a:solidFill>
                          <a:srgbClr val="0066FF"/>
                        </a:solidFill>
                        <a:latin typeface="+mn-lt"/>
                        <a:ea typeface="+mn-ea"/>
                        <a:cs typeface="+mn-cs"/>
                      </a:endParaRPr>
                    </a:p>
                    <a:p>
                      <a:r>
                        <a:rPr lang="en-GB" sz="1800" b="1" kern="1200" dirty="0" smtClean="0">
                          <a:solidFill>
                            <a:srgbClr val="0066FF"/>
                          </a:solidFill>
                          <a:latin typeface="+mn-lt"/>
                          <a:ea typeface="+mn-ea"/>
                          <a:cs typeface="+mn-cs"/>
                        </a:rPr>
                        <a:t>(Qualifying or FCPF Support)</a:t>
                      </a:r>
                      <a:endParaRPr lang="en-US" dirty="0">
                        <a:solidFill>
                          <a:srgbClr val="0066FF"/>
                        </a:solidFill>
                      </a:endParaRPr>
                    </a:p>
                  </a:txBody>
                  <a:tcPr/>
                </a:tc>
                <a:tc>
                  <a:txBody>
                    <a:bodyPr/>
                    <a:lstStyle/>
                    <a:p>
                      <a:r>
                        <a:rPr lang="en-GB" sz="1800" b="1" kern="1200" dirty="0" smtClean="0">
                          <a:solidFill>
                            <a:srgbClr val="0066FF"/>
                          </a:solidFill>
                          <a:latin typeface="+mn-lt"/>
                          <a:ea typeface="+mn-ea"/>
                          <a:cs typeface="+mn-cs"/>
                        </a:rPr>
                        <a:t>2010-2011</a:t>
                      </a:r>
                      <a:endParaRPr lang="en-US" sz="1800" b="1" kern="1200" dirty="0" smtClean="0">
                        <a:solidFill>
                          <a:srgbClr val="0066FF"/>
                        </a:solidFill>
                        <a:latin typeface="+mn-lt"/>
                        <a:ea typeface="+mn-ea"/>
                        <a:cs typeface="+mn-cs"/>
                      </a:endParaRPr>
                    </a:p>
                    <a:p>
                      <a:r>
                        <a:rPr lang="en-GB" sz="1800" b="1" kern="1200" dirty="0" smtClean="0">
                          <a:solidFill>
                            <a:srgbClr val="0066FF"/>
                          </a:solidFill>
                          <a:latin typeface="+mn-lt"/>
                          <a:ea typeface="+mn-ea"/>
                          <a:cs typeface="+mn-cs"/>
                        </a:rPr>
                        <a:t>(Formulation and </a:t>
                      </a:r>
                      <a:endParaRPr lang="en-US" sz="1800" b="1" kern="1200" dirty="0" smtClean="0">
                        <a:solidFill>
                          <a:srgbClr val="0066FF"/>
                        </a:solidFill>
                        <a:latin typeface="+mn-lt"/>
                        <a:ea typeface="+mn-ea"/>
                        <a:cs typeface="+mn-cs"/>
                      </a:endParaRPr>
                    </a:p>
                    <a:p>
                      <a:r>
                        <a:rPr lang="en-GB" sz="1800" b="1" kern="1200" dirty="0" smtClean="0">
                          <a:solidFill>
                            <a:srgbClr val="0066FF"/>
                          </a:solidFill>
                          <a:latin typeface="+mn-lt"/>
                          <a:ea typeface="+mn-ea"/>
                          <a:cs typeface="+mn-cs"/>
                        </a:rPr>
                        <a:t>Approval</a:t>
                      </a:r>
                      <a:endParaRPr lang="en-US" sz="1800" b="1" kern="1200" dirty="0" smtClean="0">
                        <a:solidFill>
                          <a:srgbClr val="0066FF"/>
                        </a:solidFill>
                        <a:latin typeface="+mn-lt"/>
                        <a:ea typeface="+mn-ea"/>
                        <a:cs typeface="+mn-cs"/>
                      </a:endParaRPr>
                    </a:p>
                    <a:p>
                      <a:r>
                        <a:rPr lang="en-GB" sz="1800" b="1" kern="1200" dirty="0" smtClean="0">
                          <a:solidFill>
                            <a:srgbClr val="0066FF"/>
                          </a:solidFill>
                          <a:latin typeface="+mn-lt"/>
                          <a:ea typeface="+mn-ea"/>
                          <a:cs typeface="+mn-cs"/>
                        </a:rPr>
                        <a:t>of R-PP)</a:t>
                      </a:r>
                      <a:endParaRPr lang="en-US" dirty="0">
                        <a:solidFill>
                          <a:srgbClr val="0066FF"/>
                        </a:solidFill>
                      </a:endParaRPr>
                    </a:p>
                  </a:txBody>
                  <a:tcPr/>
                </a:tc>
                <a:tc>
                  <a:txBody>
                    <a:bodyPr/>
                    <a:lstStyle/>
                    <a:p>
                      <a:r>
                        <a:rPr lang="en-GB" sz="1800" b="1" kern="1200" dirty="0" smtClean="0">
                          <a:solidFill>
                            <a:srgbClr val="0066FF"/>
                          </a:solidFill>
                          <a:latin typeface="+mn-lt"/>
                          <a:ea typeface="+mn-ea"/>
                          <a:cs typeface="+mn-cs"/>
                        </a:rPr>
                        <a:t>2012-2014</a:t>
                      </a:r>
                      <a:endParaRPr lang="en-US" sz="1800" b="1" kern="1200" dirty="0" smtClean="0">
                        <a:solidFill>
                          <a:srgbClr val="0066FF"/>
                        </a:solidFill>
                        <a:latin typeface="+mn-lt"/>
                        <a:ea typeface="+mn-ea"/>
                        <a:cs typeface="+mn-cs"/>
                      </a:endParaRPr>
                    </a:p>
                    <a:p>
                      <a:r>
                        <a:rPr lang="en-GB" sz="1800" b="1" kern="1200" dirty="0" smtClean="0">
                          <a:solidFill>
                            <a:srgbClr val="0066FF"/>
                          </a:solidFill>
                          <a:latin typeface="+mn-lt"/>
                          <a:ea typeface="+mn-ea"/>
                          <a:cs typeface="+mn-cs"/>
                        </a:rPr>
                        <a:t>(Uganda REDD-Plus Readiness Actions)</a:t>
                      </a:r>
                      <a:endParaRPr lang="en-US" dirty="0">
                        <a:solidFill>
                          <a:srgbClr val="0066FF"/>
                        </a:solidFill>
                      </a:endParaRPr>
                    </a:p>
                  </a:txBody>
                  <a:tcPr/>
                </a:tc>
              </a:tr>
              <a:tr h="3052482">
                <a:tc>
                  <a:txBody>
                    <a:bodyPr/>
                    <a:lstStyle/>
                    <a:p>
                      <a:r>
                        <a:rPr lang="en-US" sz="1800" kern="1200" dirty="0" smtClean="0">
                          <a:solidFill>
                            <a:schemeClr val="dk1"/>
                          </a:solidFill>
                          <a:latin typeface="+mn-lt"/>
                          <a:ea typeface="+mn-ea"/>
                          <a:cs typeface="+mn-cs"/>
                        </a:rPr>
                        <a:t>REDD Project Identification Note (R-PIN)</a:t>
                      </a:r>
                    </a:p>
                    <a:p>
                      <a:r>
                        <a:rPr lang="en-US" sz="1800" kern="1200" dirty="0" smtClean="0">
                          <a:solidFill>
                            <a:schemeClr val="dk1"/>
                          </a:solidFill>
                          <a:latin typeface="+mn-lt"/>
                          <a:ea typeface="+mn-ea"/>
                          <a:cs typeface="+mn-cs"/>
                        </a:rPr>
                        <a:t> </a:t>
                      </a:r>
                    </a:p>
                    <a:p>
                      <a:endParaRPr lang="en-US" dirty="0"/>
                    </a:p>
                  </a:txBody>
                  <a:tcPr>
                    <a:solidFill>
                      <a:srgbClr val="FA8E9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latin typeface="+mn-lt"/>
                          <a:ea typeface="+mn-ea"/>
                          <a:cs typeface="+mn-cs"/>
                        </a:rPr>
                        <a:t>Preparation of R-PP (Consultations, Studies, Proposal preparation, R-PP Approvals).</a:t>
                      </a:r>
                      <a:endParaRPr lang="en-US" sz="1800" kern="1200" dirty="0" smtClean="0">
                        <a:solidFill>
                          <a:schemeClr val="dk1"/>
                        </a:solidFill>
                        <a:latin typeface="+mn-lt"/>
                        <a:ea typeface="+mn-ea"/>
                        <a:cs typeface="+mn-cs"/>
                      </a:endParaRPr>
                    </a:p>
                    <a:p>
                      <a:endParaRPr lang="en-US"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latin typeface="+mn-lt"/>
                          <a:ea typeface="+mn-ea"/>
                          <a:cs typeface="+mn-cs"/>
                        </a:rPr>
                        <a:t>Implementation of R-PP resulting into REDD Strategy for Uganda (Capacity building, Development of Strategies, Development of systems and tools, Piloting activities, Completing information).</a:t>
                      </a:r>
                      <a:endParaRPr lang="en-US" sz="1800" kern="1200" dirty="0" smtClean="0">
                        <a:solidFill>
                          <a:schemeClr val="dk1"/>
                        </a:solidFill>
                        <a:latin typeface="+mn-lt"/>
                        <a:ea typeface="+mn-ea"/>
                        <a:cs typeface="+mn-cs"/>
                      </a:endParaRPr>
                    </a:p>
                    <a:p>
                      <a:endParaRPr lang="en-US" dirty="0"/>
                    </a:p>
                  </a:txBody>
                  <a:tcPr>
                    <a:solidFill>
                      <a:srgbClr val="1CF836"/>
                    </a:solidFill>
                  </a:tcPr>
                </a:tc>
              </a:tr>
            </a:tbl>
          </a:graphicData>
        </a:graphic>
      </p:graphicFrame>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0" y="0"/>
            <a:ext cx="5410200" cy="1295400"/>
          </a:xfrm>
        </p:spPr>
        <p:txBody>
          <a:bodyPr/>
          <a:lstStyle/>
          <a:p>
            <a:r>
              <a:rPr lang="en-GB" sz="2700" b="1" dirty="0" smtClean="0">
                <a:solidFill>
                  <a:srgbClr val="0066FF"/>
                </a:solidFill>
              </a:rPr>
              <a:t>1a. National Readiness (Continued):</a:t>
            </a:r>
            <a:r>
              <a:rPr lang="en-GB" sz="2800" b="1" dirty="0" smtClean="0">
                <a:solidFill>
                  <a:srgbClr val="0066FF"/>
                </a:solidFill>
              </a:rPr>
              <a:t/>
            </a:r>
            <a:br>
              <a:rPr lang="en-GB" sz="2800" b="1" dirty="0" smtClean="0">
                <a:solidFill>
                  <a:srgbClr val="0066FF"/>
                </a:solidFill>
              </a:rPr>
            </a:br>
            <a:r>
              <a:rPr lang="en-GB" sz="2800" b="1" dirty="0" smtClean="0">
                <a:solidFill>
                  <a:srgbClr val="0066FF"/>
                </a:solidFill>
              </a:rPr>
              <a:t>R-PP Formulation actions</a:t>
            </a:r>
          </a:p>
        </p:txBody>
      </p:sp>
      <p:sp>
        <p:nvSpPr>
          <p:cNvPr id="4" name="Content Placeholder 3"/>
          <p:cNvSpPr>
            <a:spLocks noGrp="1"/>
          </p:cNvSpPr>
          <p:nvPr>
            <p:ph idx="1"/>
          </p:nvPr>
        </p:nvSpPr>
        <p:spPr/>
        <p:txBody>
          <a:bodyPr/>
          <a:lstStyle/>
          <a:p>
            <a:pPr>
              <a:buNone/>
            </a:pPr>
            <a:r>
              <a:rPr lang="en-US" sz="2000" b="1" dirty="0" smtClean="0"/>
              <a:t>Uganda’s motivation to do R-PP</a:t>
            </a:r>
            <a:r>
              <a:rPr lang="en-US" sz="2000" dirty="0" smtClean="0"/>
              <a:t>: to have a credible roadmap for mobilizing resources to tackle deforestation and degradation; and to meet global obligations;</a:t>
            </a:r>
          </a:p>
          <a:p>
            <a:pPr>
              <a:buNone/>
            </a:pPr>
            <a:r>
              <a:rPr lang="en-GB" sz="2000" b="1" dirty="0" smtClean="0">
                <a:solidFill>
                  <a:srgbClr val="0066FF"/>
                </a:solidFill>
              </a:rPr>
              <a:t>REDD – Plus Readiness Proposal preparation involved the following: </a:t>
            </a:r>
          </a:p>
          <a:p>
            <a:pPr marL="457200" indent="-457200">
              <a:buFont typeface="+mj-lt"/>
              <a:buAutoNum type="arabicPeriod"/>
            </a:pPr>
            <a:r>
              <a:rPr lang="en-US" sz="2000" b="1" dirty="0" smtClean="0"/>
              <a:t>Information sharing and selected consultations with Stakeholders: </a:t>
            </a:r>
            <a:r>
              <a:rPr lang="en-GB" sz="2000" b="1" dirty="0" smtClean="0"/>
              <a:t>Nearly </a:t>
            </a:r>
            <a:r>
              <a:rPr lang="en-GB" sz="2000" dirty="0" smtClean="0"/>
              <a:t>2,500 people representing 7 different categories of stakeholders were directly consulted </a:t>
            </a:r>
            <a:r>
              <a:rPr lang="en-US" sz="2000" dirty="0" smtClean="0"/>
              <a:t>between April 2010 to March 2011; </a:t>
            </a:r>
          </a:p>
          <a:p>
            <a:pPr marL="457200" indent="-457200">
              <a:buFont typeface="+mj-lt"/>
              <a:buAutoNum type="arabicPeriod"/>
            </a:pPr>
            <a:r>
              <a:rPr lang="en-US" sz="2000" b="1" dirty="0" smtClean="0">
                <a:solidFill>
                  <a:srgbClr val="0066FF"/>
                </a:solidFill>
              </a:rPr>
              <a:t>Studies on land use, policies and governance that helped identify drivers; formulation of  options  for addressing the drivers including potential social and environmental impacts; a plan for establishing a forest scenario and MRV;</a:t>
            </a:r>
          </a:p>
          <a:p>
            <a:pPr marL="457200" indent="-457200">
              <a:buFont typeface="+mj-lt"/>
              <a:buAutoNum type="arabicPeriod"/>
            </a:pPr>
            <a:r>
              <a:rPr lang="en-US" sz="2000" b="1" dirty="0" smtClean="0"/>
              <a:t>Actual drafting of the R-PP: done by the combined effort of the R-PP Secretariat, the REDD-plus Working Group under the guidance of the National Steering Committee</a:t>
            </a:r>
          </a:p>
          <a:p>
            <a:pPr marL="457200" indent="-457200">
              <a:buFont typeface="+mj-lt"/>
              <a:buAutoNum type="arabicPeriod"/>
            </a:pPr>
            <a:endParaRPr lang="en-US" sz="2000" b="1" dirty="0">
              <a:solidFill>
                <a:srgbClr val="0066FF"/>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0" y="0"/>
            <a:ext cx="5410200" cy="1295400"/>
          </a:xfrm>
        </p:spPr>
        <p:txBody>
          <a:bodyPr/>
          <a:lstStyle/>
          <a:p>
            <a:r>
              <a:rPr lang="en-GB" sz="2700" b="1" dirty="0" smtClean="0"/>
              <a:t>1a. National Readiness (Continued):</a:t>
            </a:r>
            <a:r>
              <a:rPr lang="en-GB" sz="2800" b="1" dirty="0" smtClean="0">
                <a:solidFill>
                  <a:srgbClr val="0066FF"/>
                </a:solidFill>
              </a:rPr>
              <a:t/>
            </a:r>
            <a:br>
              <a:rPr lang="en-GB" sz="2800" b="1" dirty="0" smtClean="0">
                <a:solidFill>
                  <a:srgbClr val="0066FF"/>
                </a:solidFill>
              </a:rPr>
            </a:br>
            <a:r>
              <a:rPr lang="en-GB" sz="2700" b="1" dirty="0" smtClean="0">
                <a:solidFill>
                  <a:srgbClr val="0066FF"/>
                </a:solidFill>
              </a:rPr>
              <a:t>Stakeholders and their roles in R-PP formulation and implementation 1</a:t>
            </a:r>
          </a:p>
        </p:txBody>
      </p:sp>
      <p:sp>
        <p:nvSpPr>
          <p:cNvPr id="4" name="Content Placeholder 3"/>
          <p:cNvSpPr>
            <a:spLocks noGrp="1"/>
          </p:cNvSpPr>
          <p:nvPr>
            <p:ph idx="1"/>
          </p:nvPr>
        </p:nvSpPr>
        <p:spPr/>
        <p:txBody>
          <a:bodyPr/>
          <a:lstStyle/>
          <a:p>
            <a:pPr marL="457200" indent="-457200">
              <a:buFont typeface="+mj-lt"/>
              <a:buAutoNum type="arabicPeriod"/>
            </a:pPr>
            <a:r>
              <a:rPr lang="en-US" sz="2000" b="1" dirty="0" smtClean="0">
                <a:solidFill>
                  <a:srgbClr val="0066FF"/>
                </a:solidFill>
              </a:rPr>
              <a:t>During the preparation of the R-PP: </a:t>
            </a:r>
          </a:p>
          <a:p>
            <a:pPr marL="857250" lvl="1" indent="-457200">
              <a:buFont typeface="Wingdings" pitchFamily="2" charset="2"/>
              <a:buChar char="v"/>
            </a:pPr>
            <a:r>
              <a:rPr lang="en-US" sz="1600" b="1" dirty="0" smtClean="0">
                <a:solidFill>
                  <a:srgbClr val="0066FF"/>
                </a:solidFill>
              </a:rPr>
              <a:t>Ministry of Water and Environment chaired the REDD-plus Working Group and the National Steering Committee; its agency the National  Forestry Authority  acted as focal point and secretariat host;</a:t>
            </a:r>
          </a:p>
          <a:p>
            <a:pPr marL="857250" lvl="1" indent="-457200">
              <a:buFont typeface="Wingdings" pitchFamily="2" charset="2"/>
              <a:buChar char="v"/>
            </a:pPr>
            <a:r>
              <a:rPr lang="en-GB" sz="1600" dirty="0" smtClean="0"/>
              <a:t>Collaborating  Government Ministries and Agencies: Government ministries and agencies responsible for energy, agriculture, livestock, physical planning, land use planning, land administration, environmental management, wildlife, trade, development planning, economic management and local governments were actively engaged;</a:t>
            </a:r>
          </a:p>
          <a:p>
            <a:pPr marL="857250" lvl="1" indent="-457200">
              <a:buFont typeface="Wingdings" pitchFamily="2" charset="2"/>
              <a:buChar char="v"/>
            </a:pPr>
            <a:r>
              <a:rPr lang="en-GB" sz="1600" dirty="0" smtClean="0"/>
              <a:t>Districts hosted the awareness and consultations meetings and served on the REDD Working Group and on the Steering Committee;</a:t>
            </a:r>
          </a:p>
          <a:p>
            <a:pPr marL="857250" lvl="1" indent="-457200">
              <a:buFont typeface="Wingdings" pitchFamily="2" charset="2"/>
              <a:buChar char="v"/>
            </a:pPr>
            <a:r>
              <a:rPr lang="en-GB" sz="1600" dirty="0" smtClean="0"/>
              <a:t>The R-PP formulation process benefitted from a variety of non-government institutions consisting of NGOs, Private Sector, Academia and Cultural Institutions through provision of information, advice and service during public consultations;</a:t>
            </a:r>
          </a:p>
          <a:p>
            <a:pPr marL="457200" indent="-457200">
              <a:buNone/>
            </a:pPr>
            <a:r>
              <a:rPr lang="en-GB" sz="2000" dirty="0" smtClean="0"/>
              <a:t>2.  </a:t>
            </a:r>
            <a:r>
              <a:rPr lang="en-US" sz="2000" b="1" dirty="0" smtClean="0">
                <a:solidFill>
                  <a:srgbClr val="0066FF"/>
                </a:solidFill>
              </a:rPr>
              <a:t>During the implementation of the R-PP stakeholder participation will continue but roles may change as shown in the next slide and Fig.2 as well</a:t>
            </a:r>
            <a:endParaRPr lang="en-US" sz="2000" dirty="0" smtClean="0"/>
          </a:p>
          <a:p>
            <a:pPr marL="857250" lvl="1" indent="-457200">
              <a:buFont typeface="Wingdings" pitchFamily="2" charset="2"/>
              <a:buChar char="v"/>
            </a:pPr>
            <a:endParaRPr lang="en-US" sz="1600" dirty="0" smtClean="0"/>
          </a:p>
          <a:p>
            <a:pPr marL="857250" lvl="1" indent="-457200">
              <a:buFont typeface="Wingdings" pitchFamily="2" charset="2"/>
              <a:buChar char="v"/>
            </a:pPr>
            <a:endParaRPr lang="en-US" sz="1600" b="1" dirty="0">
              <a:solidFill>
                <a:srgbClr val="0066FF"/>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3081</TotalTime>
  <Words>4028</Words>
  <Application>Microsoft Office PowerPoint</Application>
  <PresentationFormat>On-screen Show (4:3)</PresentationFormat>
  <Paragraphs>494</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Uganda REDD-Plus Readiness Preparation Proposal (R-PP)</vt:lpstr>
      <vt:lpstr>GENERAL INFORMATION</vt:lpstr>
      <vt:lpstr>   The Objectives of Uganda’s REDD-Plus Readiness  are:  </vt:lpstr>
      <vt:lpstr>   Priority Actions and Measures   for Uganda’s REDD-Plus Readiness  will be:  </vt:lpstr>
      <vt:lpstr>  Uganda’s REDD-Plus Readiness   will be have the following outputs:   </vt:lpstr>
      <vt:lpstr>Uganda’s Political and Administrative Context</vt:lpstr>
      <vt:lpstr>1a. National Readiness Management  Arrangements</vt:lpstr>
      <vt:lpstr>1a. National Readiness (Continued): R-PP Formulation actions</vt:lpstr>
      <vt:lpstr>1a. National Readiness (Continued): Stakeholders and their roles in R-PP formulation and implementation 1</vt:lpstr>
      <vt:lpstr>1a. National Readiness (Continued): Stakeholders and their roles in R-PP formulation and implementation 2</vt:lpstr>
      <vt:lpstr>1 b. Stakeholder Consultation and Participation  during R-PP formulation:</vt:lpstr>
      <vt:lpstr>1 b. Consultation and Participation  during R-PP Implementation</vt:lpstr>
      <vt:lpstr>Uganda R-PP  Implementation Coordination and Supervision Structure</vt:lpstr>
      <vt:lpstr> 2a. Assessment of land use,  forest policy and governance </vt:lpstr>
      <vt:lpstr> 2a. Assessment of land use,  forest policy and governance </vt:lpstr>
      <vt:lpstr>  2a. Assessment of land use,  forest policy and governance:  Location of Forests in Uganda  </vt:lpstr>
      <vt:lpstr>  2a. Assessment of land use,  forest policy and governance:  Trends  in Forests cover loss in Uganda  </vt:lpstr>
      <vt:lpstr>2a. Continued: Trends in forest cover loss</vt:lpstr>
      <vt:lpstr>2a. Continued: Main Direct Drivers of Deforestation and forest Degradation in Uganda</vt:lpstr>
      <vt:lpstr>2a. Continued: Analysis of Drivers of deforestation and forest degradation in Uganda (see large table)</vt:lpstr>
      <vt:lpstr>Analysis of Drivers (cont.):  Previous efforts to address deforestation and forest degradation in Uganda </vt:lpstr>
      <vt:lpstr>2a. (Cont)Forest policy and governance</vt:lpstr>
      <vt:lpstr>2b. REDD Strategy Options </vt:lpstr>
      <vt:lpstr>2b. REDD Strategy Options </vt:lpstr>
      <vt:lpstr>2b. REDD Strategy Options </vt:lpstr>
      <vt:lpstr> 2C. REDD IMPLEMENTATION FRAMEWORK </vt:lpstr>
      <vt:lpstr> 2 D. SOCIAL AND ENVIRONMENTAL IMPACTS</vt:lpstr>
      <vt:lpstr>   COMPONENT 3: DEVELOP A REFERENCE SCENARIO:  Uganda’s Approach and work flow for setting the reference scenario (Fig.6) </vt:lpstr>
      <vt:lpstr>   COMPONENT 3: DEVELOP A REFERENCE SCENARIO:  Uganda’s Approach and work flow for setting the reference scenario</vt:lpstr>
      <vt:lpstr>   COMPONENT 3: DEVELOP A REFERENCE SCENARIO:  Uganda’s Approach and work flow for setting the reference scenario</vt:lpstr>
      <vt:lpstr>COMPONENT 4: DESIGNING A MONITORING SYSTEM</vt:lpstr>
      <vt:lpstr>4B. MONITORING OTHER BENEFITS AND IMPACTS</vt:lpstr>
      <vt:lpstr>4B. STEPS FOR MRV INCLUDING  MONITORING OTHER BENEFITS AND IMPACTS</vt:lpstr>
      <vt:lpstr>COMPONENT 5:  DESIGN A PROGRAMME MONITORING AND EVALUATION FRAMEWORK FOR R-PP</vt:lpstr>
      <vt:lpstr>COMPONENT 6: SCHEDULE AND BUDGET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READINESS PREPARATION PROPOSAL FOR UGANDA’S REDD+ STRATEGY</dc:title>
  <dc:creator>Alex B. Muhweezi</dc:creator>
  <cp:lastModifiedBy>user</cp:lastModifiedBy>
  <cp:revision>275</cp:revision>
  <dcterms:created xsi:type="dcterms:W3CDTF">2010-05-20T04:02:32Z</dcterms:created>
  <dcterms:modified xsi:type="dcterms:W3CDTF">2011-04-01T03:56:34Z</dcterms:modified>
</cp:coreProperties>
</file>